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7"/>
    <p:restoredTop sz="94610"/>
  </p:normalViewPr>
  <p:slideViewPr>
    <p:cSldViewPr snapToGrid="0" snapToObjects="1">
      <p:cViewPr varScale="1">
        <p:scale>
          <a:sx n="101" d="100"/>
          <a:sy n="101" d="100"/>
        </p:scale>
        <p:origin x="47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8640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education.gov.uk/schools/teachingandlearning/curriculum/secondary/b00199680/schemes-of-work"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www.teachitenglish.co.uk/scheme-of-work" TargetMode="External"/><Relationship Id="rId4" Type="http://schemas.openxmlformats.org/officeDocument/2006/relationships/hyperlink" Target="https://www.teachhub.com/classroom-management/2019/05/what-is-a-scheme-of-wor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82C32"/>
          </a:solidFill>
          <a:ln/>
        </p:spPr>
        <p:txBody>
          <a:bodyPr/>
          <a:lstStyle/>
          <a:p>
            <a:endParaRPr lang="en-GB"/>
          </a:p>
        </p:txBody>
      </p:sp>
      <p:sp>
        <p:nvSpPr>
          <p:cNvPr id="3" name="Shape 1"/>
          <p:cNvSpPr/>
          <p:nvPr/>
        </p:nvSpPr>
        <p:spPr>
          <a:xfrm>
            <a:off x="0" y="0"/>
            <a:ext cx="14630400" cy="8229600"/>
          </a:xfrm>
          <a:prstGeom prst="rect">
            <a:avLst/>
          </a:prstGeom>
          <a:solidFill>
            <a:srgbClr val="282C32"/>
          </a:solidFill>
          <a:ln/>
        </p:spPr>
        <p:txBody>
          <a:bodyPr/>
          <a:lstStyle/>
          <a:p>
            <a:endParaRPr lang="en-GB"/>
          </a:p>
        </p:txBody>
      </p:sp>
      <p:pic>
        <p:nvPicPr>
          <p:cNvPr id="4"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5" name="Text 2"/>
          <p:cNvSpPr/>
          <p:nvPr/>
        </p:nvSpPr>
        <p:spPr>
          <a:xfrm>
            <a:off x="833199" y="1809869"/>
            <a:ext cx="7477601" cy="2499598"/>
          </a:xfrm>
          <a:prstGeom prst="rect">
            <a:avLst/>
          </a:prstGeom>
          <a:noFill/>
          <a:ln/>
        </p:spPr>
        <p:txBody>
          <a:bodyPr wrap="square" rtlCol="0" anchor="t"/>
          <a:lstStyle/>
          <a:p>
            <a:pPr marL="0" indent="0">
              <a:lnSpc>
                <a:spcPts val="6561"/>
              </a:lnSpc>
              <a:buNone/>
            </a:pPr>
            <a:r>
              <a:rPr lang="en-US" sz="5249" b="1" dirty="0">
                <a:solidFill>
                  <a:srgbClr val="60A9FF"/>
                </a:solidFill>
                <a:latin typeface="Barlow" pitchFamily="34" charset="0"/>
                <a:ea typeface="Barlow" pitchFamily="34" charset="-122"/>
                <a:cs typeface="Barlow" pitchFamily="34" charset="-120"/>
              </a:rPr>
              <a:t>Designing Schemes of Work in Education and Training</a:t>
            </a:r>
            <a:endParaRPr lang="en-US" sz="5249" dirty="0"/>
          </a:p>
        </p:txBody>
      </p:sp>
      <p:sp>
        <p:nvSpPr>
          <p:cNvPr id="6" name="Text 3"/>
          <p:cNvSpPr/>
          <p:nvPr/>
        </p:nvSpPr>
        <p:spPr>
          <a:xfrm>
            <a:off x="833199" y="4642723"/>
            <a:ext cx="7477601" cy="1777008"/>
          </a:xfrm>
          <a:prstGeom prst="rect">
            <a:avLst/>
          </a:prstGeom>
          <a:noFill/>
          <a:ln/>
        </p:spPr>
        <p:txBody>
          <a:bodyPr wrap="square" rtlCol="0" anchor="t"/>
          <a:lstStyle/>
          <a:p>
            <a:pPr marL="0" indent="0">
              <a:lnSpc>
                <a:spcPts val="2799"/>
              </a:lnSpc>
              <a:buNone/>
            </a:pPr>
            <a:r>
              <a:rPr lang="en-US" sz="1750" dirty="0">
                <a:solidFill>
                  <a:srgbClr val="EEEFF5"/>
                </a:solidFill>
                <a:latin typeface="Montserrat" pitchFamily="34" charset="0"/>
                <a:ea typeface="Montserrat" pitchFamily="34" charset="-122"/>
                <a:cs typeface="Montserrat" pitchFamily="34" charset="-120"/>
              </a:rPr>
              <a:t>Schemes of work are essential tools for educators to plan and deliver effective teaching and learning experiences. By carefully designing schemes of work, educators can create structured and meaningful learning journeys that promote adult engagement and professional growth.</a:t>
            </a:r>
            <a:endParaRPr lang="en-US" sz="1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82C32"/>
          </a:solidFill>
          <a:ln/>
        </p:spPr>
        <p:txBody>
          <a:bodyPr/>
          <a:lstStyle/>
          <a:p>
            <a:endParaRPr lang="en-GB"/>
          </a:p>
        </p:txBody>
      </p:sp>
      <p:sp>
        <p:nvSpPr>
          <p:cNvPr id="3" name="Shape 1"/>
          <p:cNvSpPr/>
          <p:nvPr/>
        </p:nvSpPr>
        <p:spPr>
          <a:xfrm>
            <a:off x="0" y="0"/>
            <a:ext cx="14630400" cy="8229600"/>
          </a:xfrm>
          <a:prstGeom prst="rect">
            <a:avLst/>
          </a:prstGeom>
          <a:solidFill>
            <a:srgbClr val="282C32"/>
          </a:solidFill>
          <a:ln/>
        </p:spPr>
        <p:txBody>
          <a:bodyPr/>
          <a:lstStyle/>
          <a:p>
            <a:endParaRPr lang="en-GB"/>
          </a:p>
        </p:txBody>
      </p:sp>
      <p:pic>
        <p:nvPicPr>
          <p:cNvPr id="4"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5" name="Shape 2"/>
          <p:cNvSpPr/>
          <p:nvPr/>
        </p:nvSpPr>
        <p:spPr>
          <a:xfrm>
            <a:off x="0" y="0"/>
            <a:ext cx="14630400" cy="8229600"/>
          </a:xfrm>
          <a:prstGeom prst="rect">
            <a:avLst/>
          </a:prstGeom>
          <a:solidFill>
            <a:srgbClr val="282C32">
              <a:alpha val="80000"/>
            </a:srgbClr>
          </a:solidFill>
          <a:ln/>
        </p:spPr>
        <p:txBody>
          <a:bodyPr/>
          <a:lstStyle/>
          <a:p>
            <a:endParaRPr lang="en-GB"/>
          </a:p>
        </p:txBody>
      </p:sp>
      <p:sp>
        <p:nvSpPr>
          <p:cNvPr id="6" name="Text 3"/>
          <p:cNvSpPr/>
          <p:nvPr/>
        </p:nvSpPr>
        <p:spPr>
          <a:xfrm>
            <a:off x="1760220" y="1751767"/>
            <a:ext cx="6903720" cy="694373"/>
          </a:xfrm>
          <a:prstGeom prst="rect">
            <a:avLst/>
          </a:prstGeom>
          <a:noFill/>
          <a:ln/>
        </p:spPr>
        <p:txBody>
          <a:bodyPr wrap="none" rtlCol="0" anchor="t"/>
          <a:lstStyle/>
          <a:p>
            <a:pPr marL="0" indent="0">
              <a:lnSpc>
                <a:spcPts val="5468"/>
              </a:lnSpc>
              <a:buNone/>
            </a:pPr>
            <a:r>
              <a:rPr lang="en-US" sz="4374" b="1" dirty="0">
                <a:solidFill>
                  <a:srgbClr val="60A9FF"/>
                </a:solidFill>
                <a:latin typeface="Barlow" pitchFamily="34" charset="0"/>
                <a:ea typeface="Barlow" pitchFamily="34" charset="-122"/>
                <a:cs typeface="Barlow" pitchFamily="34" charset="-120"/>
              </a:rPr>
              <a:t>What are Schemes of Work?</a:t>
            </a:r>
            <a:endParaRPr lang="en-US" sz="4374" dirty="0"/>
          </a:p>
        </p:txBody>
      </p:sp>
      <p:sp>
        <p:nvSpPr>
          <p:cNvPr id="7" name="Text 4"/>
          <p:cNvSpPr/>
          <p:nvPr/>
        </p:nvSpPr>
        <p:spPr>
          <a:xfrm>
            <a:off x="1760220" y="2779395"/>
            <a:ext cx="11109960" cy="1066205"/>
          </a:xfrm>
          <a:prstGeom prst="rect">
            <a:avLst/>
          </a:prstGeom>
          <a:noFill/>
          <a:ln/>
        </p:spPr>
        <p:txBody>
          <a:bodyPr wrap="square" rtlCol="0" anchor="t"/>
          <a:lstStyle/>
          <a:p>
            <a:pPr marL="0" indent="0">
              <a:lnSpc>
                <a:spcPts val="2799"/>
              </a:lnSpc>
              <a:buNone/>
            </a:pPr>
            <a:r>
              <a:rPr lang="en-US" sz="1750" dirty="0">
                <a:solidFill>
                  <a:srgbClr val="EEEFF5"/>
                </a:solidFill>
                <a:latin typeface="Montserrat" pitchFamily="34" charset="0"/>
                <a:ea typeface="Montserrat" pitchFamily="34" charset="-122"/>
                <a:cs typeface="Montserrat" pitchFamily="34" charset="-120"/>
              </a:rPr>
              <a:t>Schemes of work are comprehensive plans that outline the learning objectives, content, and assessment methods for a specific course or curriculum. They provide a roadmap for teachers to follow, ensuring that all necessary topics and skills are covered within a given timeframe.</a:t>
            </a:r>
            <a:endParaRPr lang="en-US" sz="1750" dirty="0"/>
          </a:p>
        </p:txBody>
      </p:sp>
      <p:sp>
        <p:nvSpPr>
          <p:cNvPr id="8" name="Text 5"/>
          <p:cNvSpPr/>
          <p:nvPr/>
        </p:nvSpPr>
        <p:spPr>
          <a:xfrm>
            <a:off x="1760220" y="4095512"/>
            <a:ext cx="11109960" cy="1066205"/>
          </a:xfrm>
          <a:prstGeom prst="rect">
            <a:avLst/>
          </a:prstGeom>
          <a:noFill/>
          <a:ln/>
        </p:spPr>
        <p:txBody>
          <a:bodyPr wrap="square" rtlCol="0" anchor="t"/>
          <a:lstStyle/>
          <a:p>
            <a:pPr marL="0" indent="0">
              <a:lnSpc>
                <a:spcPts val="2799"/>
              </a:lnSpc>
              <a:buNone/>
            </a:pPr>
            <a:r>
              <a:rPr lang="en-US" sz="1750" dirty="0">
                <a:solidFill>
                  <a:srgbClr val="EEEFF5"/>
                </a:solidFill>
                <a:latin typeface="Montserrat" pitchFamily="34" charset="0"/>
                <a:ea typeface="Montserrat" pitchFamily="34" charset="-122"/>
                <a:cs typeface="Montserrat" pitchFamily="34" charset="-120"/>
              </a:rPr>
              <a:t>These plans are usually created at the beginning of a course and serve as a guide for teachers throughout the teaching process. They help teachers stay organized and ensure that the curriculum is delivered effectively.</a:t>
            </a:r>
            <a:endParaRPr lang="en-US" sz="1750" dirty="0"/>
          </a:p>
        </p:txBody>
      </p:sp>
      <p:sp>
        <p:nvSpPr>
          <p:cNvPr id="9" name="Text 6"/>
          <p:cNvSpPr/>
          <p:nvPr/>
        </p:nvSpPr>
        <p:spPr>
          <a:xfrm>
            <a:off x="1760220" y="5411629"/>
            <a:ext cx="11109960" cy="1066205"/>
          </a:xfrm>
          <a:prstGeom prst="rect">
            <a:avLst/>
          </a:prstGeom>
          <a:noFill/>
          <a:ln/>
        </p:spPr>
        <p:txBody>
          <a:bodyPr wrap="square" rtlCol="0" anchor="t"/>
          <a:lstStyle/>
          <a:p>
            <a:pPr marL="0" indent="0">
              <a:lnSpc>
                <a:spcPts val="2799"/>
              </a:lnSpc>
              <a:buNone/>
            </a:pPr>
            <a:r>
              <a:rPr lang="en-US" sz="1750" dirty="0">
                <a:solidFill>
                  <a:srgbClr val="EEEFF5"/>
                </a:solidFill>
                <a:latin typeface="Montserrat" pitchFamily="34" charset="0"/>
                <a:ea typeface="Montserrat" pitchFamily="34" charset="-122"/>
                <a:cs typeface="Montserrat" pitchFamily="34" charset="-120"/>
              </a:rPr>
              <a:t>Moreover, schemes of work help to maintain consistency and coherence in teaching across different classes and teachers. They ensure that all students receive the same quality of education and have equal opportunities to learn and succeed.</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82C32"/>
          </a:solidFill>
          <a:ln/>
        </p:spPr>
        <p:txBody>
          <a:bodyPr/>
          <a:lstStyle/>
          <a:p>
            <a:endParaRPr lang="en-GB"/>
          </a:p>
        </p:txBody>
      </p:sp>
      <p:sp>
        <p:nvSpPr>
          <p:cNvPr id="3" name="Shape 1"/>
          <p:cNvSpPr/>
          <p:nvPr/>
        </p:nvSpPr>
        <p:spPr>
          <a:xfrm>
            <a:off x="0" y="0"/>
            <a:ext cx="14630400" cy="8230791"/>
          </a:xfrm>
          <a:prstGeom prst="rect">
            <a:avLst/>
          </a:prstGeom>
          <a:solidFill>
            <a:srgbClr val="282C32"/>
          </a:solidFill>
          <a:ln/>
        </p:spPr>
        <p:txBody>
          <a:bodyPr/>
          <a:lstStyle/>
          <a:p>
            <a:endParaRPr lang="en-GB"/>
          </a:p>
        </p:txBody>
      </p:sp>
      <p:pic>
        <p:nvPicPr>
          <p:cNvPr id="4" name="Image 0" descr="preencoded.png"/>
          <p:cNvPicPr>
            <a:picLocks noChangeAspect="1"/>
          </p:cNvPicPr>
          <p:nvPr/>
        </p:nvPicPr>
        <p:blipFill>
          <a:blip r:embed="rId3"/>
          <a:stretch>
            <a:fillRect/>
          </a:stretch>
        </p:blipFill>
        <p:spPr>
          <a:xfrm>
            <a:off x="0" y="0"/>
            <a:ext cx="14630400" cy="2559368"/>
          </a:xfrm>
          <a:prstGeom prst="rect">
            <a:avLst/>
          </a:prstGeom>
        </p:spPr>
      </p:pic>
      <p:sp>
        <p:nvSpPr>
          <p:cNvPr id="5" name="Text 2"/>
          <p:cNvSpPr/>
          <p:nvPr/>
        </p:nvSpPr>
        <p:spPr>
          <a:xfrm>
            <a:off x="2196227" y="3122414"/>
            <a:ext cx="10237827" cy="1279446"/>
          </a:xfrm>
          <a:prstGeom prst="rect">
            <a:avLst/>
          </a:prstGeom>
          <a:noFill/>
          <a:ln/>
        </p:spPr>
        <p:txBody>
          <a:bodyPr wrap="square" rtlCol="0" anchor="t"/>
          <a:lstStyle/>
          <a:p>
            <a:pPr marL="0" indent="0">
              <a:lnSpc>
                <a:spcPts val="5038"/>
              </a:lnSpc>
              <a:buNone/>
            </a:pPr>
            <a:r>
              <a:rPr lang="en-US" sz="4031" b="1" dirty="0">
                <a:solidFill>
                  <a:srgbClr val="60A9FF"/>
                </a:solidFill>
                <a:latin typeface="Barlow" pitchFamily="34" charset="0"/>
                <a:ea typeface="Barlow" pitchFamily="34" charset="-122"/>
                <a:cs typeface="Barlow" pitchFamily="34" charset="-120"/>
              </a:rPr>
              <a:t>The Importance of Designing Effective Schemes of Work</a:t>
            </a:r>
            <a:endParaRPr lang="en-US" sz="4031" dirty="0"/>
          </a:p>
        </p:txBody>
      </p:sp>
      <p:sp>
        <p:nvSpPr>
          <p:cNvPr id="6" name="Shape 3"/>
          <p:cNvSpPr/>
          <p:nvPr/>
        </p:nvSpPr>
        <p:spPr>
          <a:xfrm>
            <a:off x="2196227" y="4868823"/>
            <a:ext cx="460653" cy="460653"/>
          </a:xfrm>
          <a:prstGeom prst="roundRect">
            <a:avLst>
              <a:gd name="adj" fmla="val 26670"/>
            </a:avLst>
          </a:prstGeom>
          <a:solidFill>
            <a:srgbClr val="282C32"/>
          </a:solidFill>
          <a:ln/>
        </p:spPr>
        <p:txBody>
          <a:bodyPr/>
          <a:lstStyle/>
          <a:p>
            <a:endParaRPr lang="en-GB"/>
          </a:p>
        </p:txBody>
      </p:sp>
      <p:sp>
        <p:nvSpPr>
          <p:cNvPr id="7" name="Text 4"/>
          <p:cNvSpPr/>
          <p:nvPr/>
        </p:nvSpPr>
        <p:spPr>
          <a:xfrm>
            <a:off x="2373154" y="4907161"/>
            <a:ext cx="106680" cy="383977"/>
          </a:xfrm>
          <a:prstGeom prst="rect">
            <a:avLst/>
          </a:prstGeom>
          <a:noFill/>
          <a:ln/>
        </p:spPr>
        <p:txBody>
          <a:bodyPr wrap="none" rtlCol="0" anchor="t"/>
          <a:lstStyle/>
          <a:p>
            <a:pPr marL="0" indent="0" algn="ctr">
              <a:lnSpc>
                <a:spcPts val="3023"/>
              </a:lnSpc>
              <a:buNone/>
            </a:pPr>
            <a:r>
              <a:rPr lang="en-US" sz="2418" b="1" dirty="0">
                <a:solidFill>
                  <a:srgbClr val="60A9FF"/>
                </a:solidFill>
                <a:latin typeface="Barlow" pitchFamily="34" charset="0"/>
                <a:ea typeface="Barlow" pitchFamily="34" charset="-122"/>
                <a:cs typeface="Barlow" pitchFamily="34" charset="-120"/>
              </a:rPr>
              <a:t>1</a:t>
            </a:r>
            <a:endParaRPr lang="en-US" sz="2418" dirty="0"/>
          </a:p>
        </p:txBody>
      </p:sp>
      <p:sp>
        <p:nvSpPr>
          <p:cNvPr id="8" name="Text 5"/>
          <p:cNvSpPr/>
          <p:nvPr/>
        </p:nvSpPr>
        <p:spPr>
          <a:xfrm>
            <a:off x="2861548" y="4939189"/>
            <a:ext cx="2400300" cy="319921"/>
          </a:xfrm>
          <a:prstGeom prst="rect">
            <a:avLst/>
          </a:prstGeom>
          <a:noFill/>
          <a:ln/>
        </p:spPr>
        <p:txBody>
          <a:bodyPr wrap="none" rtlCol="0" anchor="t"/>
          <a:lstStyle/>
          <a:p>
            <a:pPr marL="0" indent="0">
              <a:lnSpc>
                <a:spcPts val="2519"/>
              </a:lnSpc>
              <a:buNone/>
            </a:pPr>
            <a:r>
              <a:rPr lang="en-US" sz="2015" b="1" dirty="0">
                <a:solidFill>
                  <a:srgbClr val="60A9FF"/>
                </a:solidFill>
                <a:latin typeface="Barlow" pitchFamily="34" charset="0"/>
                <a:ea typeface="Barlow" pitchFamily="34" charset="-122"/>
                <a:cs typeface="Barlow" pitchFamily="34" charset="-120"/>
              </a:rPr>
              <a:t>Student Engagement</a:t>
            </a:r>
            <a:endParaRPr lang="en-US" sz="2015" dirty="0"/>
          </a:p>
        </p:txBody>
      </p:sp>
      <p:sp>
        <p:nvSpPr>
          <p:cNvPr id="9" name="Text 6"/>
          <p:cNvSpPr/>
          <p:nvPr/>
        </p:nvSpPr>
        <p:spPr>
          <a:xfrm>
            <a:off x="2861548" y="5381863"/>
            <a:ext cx="2610803" cy="1965960"/>
          </a:xfrm>
          <a:prstGeom prst="rect">
            <a:avLst/>
          </a:prstGeom>
          <a:noFill/>
          <a:ln/>
        </p:spPr>
        <p:txBody>
          <a:bodyPr wrap="square" rtlCol="0" anchor="t"/>
          <a:lstStyle/>
          <a:p>
            <a:pPr marL="0" indent="0">
              <a:lnSpc>
                <a:spcPts val="2580"/>
              </a:lnSpc>
              <a:buNone/>
            </a:pPr>
            <a:r>
              <a:rPr lang="en-US" sz="1612" dirty="0">
                <a:solidFill>
                  <a:srgbClr val="EEEFF5"/>
                </a:solidFill>
                <a:latin typeface="Montserrat" pitchFamily="34" charset="0"/>
                <a:ea typeface="Montserrat" pitchFamily="34" charset="-122"/>
                <a:cs typeface="Montserrat" pitchFamily="34" charset="-120"/>
              </a:rPr>
              <a:t>Well-designed schemes of work encourage active participation and engagement, fostering a positive learning environment.</a:t>
            </a:r>
            <a:endParaRPr lang="en-US" sz="1612" dirty="0"/>
          </a:p>
        </p:txBody>
      </p:sp>
      <p:sp>
        <p:nvSpPr>
          <p:cNvPr id="10" name="Shape 7"/>
          <p:cNvSpPr/>
          <p:nvPr/>
        </p:nvSpPr>
        <p:spPr>
          <a:xfrm>
            <a:off x="5677019" y="4868823"/>
            <a:ext cx="460653" cy="460653"/>
          </a:xfrm>
          <a:prstGeom prst="roundRect">
            <a:avLst>
              <a:gd name="adj" fmla="val 26670"/>
            </a:avLst>
          </a:prstGeom>
          <a:solidFill>
            <a:srgbClr val="282C32"/>
          </a:solidFill>
          <a:ln/>
        </p:spPr>
        <p:txBody>
          <a:bodyPr/>
          <a:lstStyle/>
          <a:p>
            <a:endParaRPr lang="en-GB"/>
          </a:p>
        </p:txBody>
      </p:sp>
      <p:sp>
        <p:nvSpPr>
          <p:cNvPr id="11" name="Text 8"/>
          <p:cNvSpPr/>
          <p:nvPr/>
        </p:nvSpPr>
        <p:spPr>
          <a:xfrm>
            <a:off x="5819656" y="4907161"/>
            <a:ext cx="175260" cy="383977"/>
          </a:xfrm>
          <a:prstGeom prst="rect">
            <a:avLst/>
          </a:prstGeom>
          <a:noFill/>
          <a:ln/>
        </p:spPr>
        <p:txBody>
          <a:bodyPr wrap="none" rtlCol="0" anchor="t"/>
          <a:lstStyle/>
          <a:p>
            <a:pPr marL="0" indent="0" algn="ctr">
              <a:lnSpc>
                <a:spcPts val="3023"/>
              </a:lnSpc>
              <a:buNone/>
            </a:pPr>
            <a:r>
              <a:rPr lang="en-US" sz="2418" b="1" dirty="0">
                <a:solidFill>
                  <a:srgbClr val="60A9FF"/>
                </a:solidFill>
                <a:latin typeface="Barlow" pitchFamily="34" charset="0"/>
                <a:ea typeface="Barlow" pitchFamily="34" charset="-122"/>
                <a:cs typeface="Barlow" pitchFamily="34" charset="-120"/>
              </a:rPr>
              <a:t>2</a:t>
            </a:r>
            <a:endParaRPr lang="en-US" sz="2418" dirty="0"/>
          </a:p>
        </p:txBody>
      </p:sp>
      <p:sp>
        <p:nvSpPr>
          <p:cNvPr id="12" name="Text 9"/>
          <p:cNvSpPr/>
          <p:nvPr/>
        </p:nvSpPr>
        <p:spPr>
          <a:xfrm>
            <a:off x="6342340" y="4939189"/>
            <a:ext cx="2468880" cy="319921"/>
          </a:xfrm>
          <a:prstGeom prst="rect">
            <a:avLst/>
          </a:prstGeom>
          <a:noFill/>
          <a:ln/>
        </p:spPr>
        <p:txBody>
          <a:bodyPr wrap="none" rtlCol="0" anchor="t"/>
          <a:lstStyle/>
          <a:p>
            <a:pPr marL="0" indent="0">
              <a:lnSpc>
                <a:spcPts val="2519"/>
              </a:lnSpc>
              <a:buNone/>
            </a:pPr>
            <a:r>
              <a:rPr lang="en-US" sz="2015" b="1" dirty="0">
                <a:solidFill>
                  <a:srgbClr val="60A9FF"/>
                </a:solidFill>
                <a:latin typeface="Barlow" pitchFamily="34" charset="0"/>
                <a:ea typeface="Barlow" pitchFamily="34" charset="-122"/>
                <a:cs typeface="Barlow" pitchFamily="34" charset="-120"/>
              </a:rPr>
              <a:t>Curriculum Alignment</a:t>
            </a:r>
            <a:endParaRPr lang="en-US" sz="2015" dirty="0"/>
          </a:p>
        </p:txBody>
      </p:sp>
      <p:sp>
        <p:nvSpPr>
          <p:cNvPr id="13" name="Text 10"/>
          <p:cNvSpPr/>
          <p:nvPr/>
        </p:nvSpPr>
        <p:spPr>
          <a:xfrm>
            <a:off x="6342340" y="5381863"/>
            <a:ext cx="2610803" cy="1965960"/>
          </a:xfrm>
          <a:prstGeom prst="rect">
            <a:avLst/>
          </a:prstGeom>
          <a:noFill/>
          <a:ln/>
        </p:spPr>
        <p:txBody>
          <a:bodyPr wrap="square" rtlCol="0" anchor="t"/>
          <a:lstStyle/>
          <a:p>
            <a:pPr marL="0" indent="0">
              <a:lnSpc>
                <a:spcPts val="2580"/>
              </a:lnSpc>
              <a:buNone/>
            </a:pPr>
            <a:r>
              <a:rPr lang="en-US" sz="1612" dirty="0">
                <a:solidFill>
                  <a:srgbClr val="EEEFF5"/>
                </a:solidFill>
                <a:latin typeface="Montserrat" pitchFamily="34" charset="0"/>
                <a:ea typeface="Montserrat" pitchFamily="34" charset="-122"/>
                <a:cs typeface="Montserrat" pitchFamily="34" charset="-120"/>
              </a:rPr>
              <a:t>Effective schemes of work ensure that all curriculum objectives and standards are met, promoting consistency and coherence.</a:t>
            </a:r>
            <a:endParaRPr lang="en-US" sz="1612" dirty="0"/>
          </a:p>
        </p:txBody>
      </p:sp>
      <p:sp>
        <p:nvSpPr>
          <p:cNvPr id="14" name="Shape 11"/>
          <p:cNvSpPr/>
          <p:nvPr/>
        </p:nvSpPr>
        <p:spPr>
          <a:xfrm>
            <a:off x="9157811" y="4868823"/>
            <a:ext cx="460653" cy="460653"/>
          </a:xfrm>
          <a:prstGeom prst="roundRect">
            <a:avLst>
              <a:gd name="adj" fmla="val 26670"/>
            </a:avLst>
          </a:prstGeom>
          <a:solidFill>
            <a:srgbClr val="282C32"/>
          </a:solidFill>
          <a:ln/>
        </p:spPr>
        <p:txBody>
          <a:bodyPr/>
          <a:lstStyle/>
          <a:p>
            <a:endParaRPr lang="en-GB"/>
          </a:p>
        </p:txBody>
      </p:sp>
      <p:sp>
        <p:nvSpPr>
          <p:cNvPr id="15" name="Text 12"/>
          <p:cNvSpPr/>
          <p:nvPr/>
        </p:nvSpPr>
        <p:spPr>
          <a:xfrm>
            <a:off x="9304258" y="4907161"/>
            <a:ext cx="167640" cy="383977"/>
          </a:xfrm>
          <a:prstGeom prst="rect">
            <a:avLst/>
          </a:prstGeom>
          <a:noFill/>
          <a:ln/>
        </p:spPr>
        <p:txBody>
          <a:bodyPr wrap="none" rtlCol="0" anchor="t"/>
          <a:lstStyle/>
          <a:p>
            <a:pPr marL="0" indent="0" algn="ctr">
              <a:lnSpc>
                <a:spcPts val="3023"/>
              </a:lnSpc>
              <a:buNone/>
            </a:pPr>
            <a:r>
              <a:rPr lang="en-US" sz="2418" b="1" dirty="0">
                <a:solidFill>
                  <a:srgbClr val="60A9FF"/>
                </a:solidFill>
                <a:latin typeface="Barlow" pitchFamily="34" charset="0"/>
                <a:ea typeface="Barlow" pitchFamily="34" charset="-122"/>
                <a:cs typeface="Barlow" pitchFamily="34" charset="-120"/>
              </a:rPr>
              <a:t>3</a:t>
            </a:r>
            <a:endParaRPr lang="en-US" sz="2418" dirty="0"/>
          </a:p>
        </p:txBody>
      </p:sp>
      <p:sp>
        <p:nvSpPr>
          <p:cNvPr id="16" name="Text 13"/>
          <p:cNvSpPr/>
          <p:nvPr/>
        </p:nvSpPr>
        <p:spPr>
          <a:xfrm>
            <a:off x="9823133" y="4939189"/>
            <a:ext cx="2610803" cy="639842"/>
          </a:xfrm>
          <a:prstGeom prst="rect">
            <a:avLst/>
          </a:prstGeom>
          <a:noFill/>
          <a:ln/>
        </p:spPr>
        <p:txBody>
          <a:bodyPr wrap="square" rtlCol="0" anchor="t"/>
          <a:lstStyle/>
          <a:p>
            <a:pPr marL="0" indent="0">
              <a:lnSpc>
                <a:spcPts val="2519"/>
              </a:lnSpc>
              <a:buNone/>
            </a:pPr>
            <a:r>
              <a:rPr lang="en-US" sz="2015" b="1" dirty="0">
                <a:solidFill>
                  <a:srgbClr val="60A9FF"/>
                </a:solidFill>
                <a:latin typeface="Barlow" pitchFamily="34" charset="0"/>
                <a:ea typeface="Barlow" pitchFamily="34" charset="-122"/>
                <a:cs typeface="Barlow" pitchFamily="34" charset="-120"/>
              </a:rPr>
              <a:t>Progression and Continuity</a:t>
            </a:r>
            <a:endParaRPr lang="en-US" sz="2015" dirty="0"/>
          </a:p>
        </p:txBody>
      </p:sp>
      <p:sp>
        <p:nvSpPr>
          <p:cNvPr id="17" name="Text 14"/>
          <p:cNvSpPr/>
          <p:nvPr/>
        </p:nvSpPr>
        <p:spPr>
          <a:xfrm>
            <a:off x="9823133" y="5701784"/>
            <a:ext cx="2610803" cy="1965960"/>
          </a:xfrm>
          <a:prstGeom prst="rect">
            <a:avLst/>
          </a:prstGeom>
          <a:noFill/>
          <a:ln/>
        </p:spPr>
        <p:txBody>
          <a:bodyPr wrap="square" rtlCol="0" anchor="t"/>
          <a:lstStyle/>
          <a:p>
            <a:pPr marL="0" indent="0">
              <a:lnSpc>
                <a:spcPts val="2580"/>
              </a:lnSpc>
              <a:buNone/>
            </a:pPr>
            <a:r>
              <a:rPr lang="en-US" sz="1612" dirty="0">
                <a:solidFill>
                  <a:srgbClr val="EEEFF5"/>
                </a:solidFill>
                <a:latin typeface="Montserrat" pitchFamily="34" charset="0"/>
                <a:ea typeface="Montserrat" pitchFamily="34" charset="-122"/>
                <a:cs typeface="Montserrat" pitchFamily="34" charset="-120"/>
              </a:rPr>
              <a:t>By carefully sequencing learning outcomes and activities, schemes of work facilitate smooth progress and continuity in learning.</a:t>
            </a:r>
            <a:endParaRPr lang="en-US" sz="1612"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82C32"/>
          </a:solidFill>
          <a:ln/>
        </p:spPr>
        <p:txBody>
          <a:bodyPr/>
          <a:lstStyle/>
          <a:p>
            <a:endParaRPr lang="en-GB"/>
          </a:p>
        </p:txBody>
      </p:sp>
      <p:sp>
        <p:nvSpPr>
          <p:cNvPr id="3" name="Shape 1"/>
          <p:cNvSpPr/>
          <p:nvPr/>
        </p:nvSpPr>
        <p:spPr>
          <a:xfrm>
            <a:off x="0" y="0"/>
            <a:ext cx="14630400" cy="8229600"/>
          </a:xfrm>
          <a:prstGeom prst="rect">
            <a:avLst/>
          </a:prstGeom>
          <a:solidFill>
            <a:srgbClr val="282C32"/>
          </a:solidFill>
          <a:ln/>
        </p:spPr>
        <p:txBody>
          <a:bodyPr/>
          <a:lstStyle/>
          <a:p>
            <a:endParaRPr lang="en-GB"/>
          </a:p>
        </p:txBody>
      </p:sp>
      <p:sp>
        <p:nvSpPr>
          <p:cNvPr id="4" name="Text 2"/>
          <p:cNvSpPr/>
          <p:nvPr/>
        </p:nvSpPr>
        <p:spPr>
          <a:xfrm>
            <a:off x="1760220" y="1410176"/>
            <a:ext cx="9334500" cy="694373"/>
          </a:xfrm>
          <a:prstGeom prst="rect">
            <a:avLst/>
          </a:prstGeom>
          <a:noFill/>
          <a:ln/>
        </p:spPr>
        <p:txBody>
          <a:bodyPr wrap="none" rtlCol="0" anchor="t"/>
          <a:lstStyle/>
          <a:p>
            <a:pPr marL="0" indent="0">
              <a:lnSpc>
                <a:spcPts val="5468"/>
              </a:lnSpc>
              <a:buNone/>
            </a:pPr>
            <a:r>
              <a:rPr lang="en-US" sz="4374" b="1" dirty="0">
                <a:solidFill>
                  <a:srgbClr val="60A9FF"/>
                </a:solidFill>
                <a:latin typeface="Barlow" pitchFamily="34" charset="0"/>
                <a:ea typeface="Barlow" pitchFamily="34" charset="-122"/>
                <a:cs typeface="Barlow" pitchFamily="34" charset="-120"/>
              </a:rPr>
              <a:t>Key Components of a Scheme of Work</a:t>
            </a:r>
            <a:endParaRPr lang="en-US" sz="4374" dirty="0"/>
          </a:p>
        </p:txBody>
      </p:sp>
      <p:sp>
        <p:nvSpPr>
          <p:cNvPr id="5" name="Text 3"/>
          <p:cNvSpPr/>
          <p:nvPr/>
        </p:nvSpPr>
        <p:spPr>
          <a:xfrm>
            <a:off x="1760220" y="2659975"/>
            <a:ext cx="2371011" cy="1249442"/>
          </a:xfrm>
          <a:prstGeom prst="rect">
            <a:avLst/>
          </a:prstGeom>
          <a:noFill/>
          <a:ln/>
        </p:spPr>
        <p:txBody>
          <a:bodyPr wrap="square" rtlCol="0" anchor="t"/>
          <a:lstStyle/>
          <a:p>
            <a:pPr marL="0" indent="0">
              <a:lnSpc>
                <a:spcPts val="3281"/>
              </a:lnSpc>
              <a:buNone/>
            </a:pPr>
            <a:r>
              <a:rPr lang="en-US" sz="2624" b="1" dirty="0">
                <a:solidFill>
                  <a:srgbClr val="60A9FF"/>
                </a:solidFill>
                <a:latin typeface="Barlow" pitchFamily="34" charset="0"/>
                <a:ea typeface="Barlow" pitchFamily="34" charset="-122"/>
                <a:cs typeface="Barlow" pitchFamily="34" charset="-120"/>
              </a:rPr>
              <a:t>Learning Outcomes and Objectives</a:t>
            </a:r>
            <a:endParaRPr lang="en-US" sz="2624" dirty="0"/>
          </a:p>
        </p:txBody>
      </p:sp>
      <p:sp>
        <p:nvSpPr>
          <p:cNvPr id="6" name="Text 4"/>
          <p:cNvSpPr/>
          <p:nvPr/>
        </p:nvSpPr>
        <p:spPr>
          <a:xfrm>
            <a:off x="1760220" y="4131588"/>
            <a:ext cx="2371011" cy="2487811"/>
          </a:xfrm>
          <a:prstGeom prst="rect">
            <a:avLst/>
          </a:prstGeom>
          <a:noFill/>
          <a:ln/>
        </p:spPr>
        <p:txBody>
          <a:bodyPr wrap="square" rtlCol="0" anchor="t"/>
          <a:lstStyle/>
          <a:p>
            <a:pPr marL="0" indent="0">
              <a:lnSpc>
                <a:spcPts val="2799"/>
              </a:lnSpc>
              <a:buNone/>
            </a:pPr>
            <a:r>
              <a:rPr lang="en-US" sz="1750" dirty="0">
                <a:solidFill>
                  <a:srgbClr val="EEEFF5"/>
                </a:solidFill>
                <a:latin typeface="Montserrat" pitchFamily="34" charset="0"/>
                <a:ea typeface="Montserrat" pitchFamily="34" charset="-122"/>
                <a:cs typeface="Montserrat" pitchFamily="34" charset="-120"/>
              </a:rPr>
              <a:t>Clearly defined statements that specify the intended knowledge, skills, and attitudes to be acquired by students.</a:t>
            </a:r>
            <a:endParaRPr lang="en-US" sz="1750" dirty="0"/>
          </a:p>
        </p:txBody>
      </p:sp>
      <p:sp>
        <p:nvSpPr>
          <p:cNvPr id="7" name="Text 5"/>
          <p:cNvSpPr/>
          <p:nvPr/>
        </p:nvSpPr>
        <p:spPr>
          <a:xfrm>
            <a:off x="4680823" y="2659975"/>
            <a:ext cx="2371011" cy="1249442"/>
          </a:xfrm>
          <a:prstGeom prst="rect">
            <a:avLst/>
          </a:prstGeom>
          <a:noFill/>
          <a:ln/>
        </p:spPr>
        <p:txBody>
          <a:bodyPr wrap="square" rtlCol="0" anchor="t"/>
          <a:lstStyle/>
          <a:p>
            <a:pPr marL="0" indent="0">
              <a:lnSpc>
                <a:spcPts val="3281"/>
              </a:lnSpc>
              <a:buNone/>
            </a:pPr>
            <a:r>
              <a:rPr lang="en-US" sz="2624" b="1" dirty="0">
                <a:solidFill>
                  <a:srgbClr val="60A9FF"/>
                </a:solidFill>
                <a:latin typeface="Barlow" pitchFamily="34" charset="0"/>
                <a:ea typeface="Barlow" pitchFamily="34" charset="-122"/>
                <a:cs typeface="Barlow" pitchFamily="34" charset="-120"/>
              </a:rPr>
              <a:t>Assessment Methods and Criteria</a:t>
            </a:r>
            <a:endParaRPr lang="en-US" sz="2624" dirty="0"/>
          </a:p>
        </p:txBody>
      </p:sp>
      <p:sp>
        <p:nvSpPr>
          <p:cNvPr id="8" name="Text 6"/>
          <p:cNvSpPr/>
          <p:nvPr/>
        </p:nvSpPr>
        <p:spPr>
          <a:xfrm>
            <a:off x="4680823" y="4131588"/>
            <a:ext cx="2371011" cy="2132409"/>
          </a:xfrm>
          <a:prstGeom prst="rect">
            <a:avLst/>
          </a:prstGeom>
          <a:noFill/>
          <a:ln/>
        </p:spPr>
        <p:txBody>
          <a:bodyPr wrap="square" rtlCol="0" anchor="t"/>
          <a:lstStyle/>
          <a:p>
            <a:pPr marL="0" indent="0">
              <a:lnSpc>
                <a:spcPts val="2799"/>
              </a:lnSpc>
              <a:buNone/>
            </a:pPr>
            <a:r>
              <a:rPr lang="en-US" sz="1750" dirty="0">
                <a:solidFill>
                  <a:srgbClr val="EEEFF5"/>
                </a:solidFill>
                <a:latin typeface="Montserrat" pitchFamily="34" charset="0"/>
                <a:ea typeface="Montserrat" pitchFamily="34" charset="-122"/>
                <a:cs typeface="Montserrat" pitchFamily="34" charset="-120"/>
              </a:rPr>
              <a:t>The strategies and criteria used to evaluate student learning and determine their achievement.</a:t>
            </a:r>
            <a:endParaRPr lang="en-US" sz="1750" dirty="0"/>
          </a:p>
        </p:txBody>
      </p:sp>
      <p:sp>
        <p:nvSpPr>
          <p:cNvPr id="9" name="Text 7"/>
          <p:cNvSpPr/>
          <p:nvPr/>
        </p:nvSpPr>
        <p:spPr>
          <a:xfrm>
            <a:off x="7601426" y="2659975"/>
            <a:ext cx="2371011" cy="1249442"/>
          </a:xfrm>
          <a:prstGeom prst="rect">
            <a:avLst/>
          </a:prstGeom>
          <a:noFill/>
          <a:ln/>
        </p:spPr>
        <p:txBody>
          <a:bodyPr wrap="square" rtlCol="0" anchor="t"/>
          <a:lstStyle/>
          <a:p>
            <a:pPr marL="0" indent="0">
              <a:lnSpc>
                <a:spcPts val="3281"/>
              </a:lnSpc>
              <a:buNone/>
            </a:pPr>
            <a:r>
              <a:rPr lang="en-US" sz="2624" b="1" dirty="0">
                <a:solidFill>
                  <a:srgbClr val="60A9FF"/>
                </a:solidFill>
                <a:latin typeface="Barlow" pitchFamily="34" charset="0"/>
                <a:ea typeface="Barlow" pitchFamily="34" charset="-122"/>
                <a:cs typeface="Barlow" pitchFamily="34" charset="-120"/>
              </a:rPr>
              <a:t>Teaching and Learning Activities</a:t>
            </a:r>
            <a:endParaRPr lang="en-US" sz="2624" dirty="0"/>
          </a:p>
        </p:txBody>
      </p:sp>
      <p:sp>
        <p:nvSpPr>
          <p:cNvPr id="10" name="Text 8"/>
          <p:cNvSpPr/>
          <p:nvPr/>
        </p:nvSpPr>
        <p:spPr>
          <a:xfrm>
            <a:off x="7601426" y="4131588"/>
            <a:ext cx="2371011" cy="2132409"/>
          </a:xfrm>
          <a:prstGeom prst="rect">
            <a:avLst/>
          </a:prstGeom>
          <a:noFill/>
          <a:ln/>
        </p:spPr>
        <p:txBody>
          <a:bodyPr wrap="square" rtlCol="0" anchor="t"/>
          <a:lstStyle/>
          <a:p>
            <a:pPr marL="0" indent="0">
              <a:lnSpc>
                <a:spcPts val="2799"/>
              </a:lnSpc>
              <a:buNone/>
            </a:pPr>
            <a:r>
              <a:rPr lang="en-US" sz="1750" dirty="0">
                <a:solidFill>
                  <a:srgbClr val="EEEFF5"/>
                </a:solidFill>
                <a:latin typeface="Montserrat" pitchFamily="34" charset="0"/>
                <a:ea typeface="Montserrat" pitchFamily="34" charset="-122"/>
                <a:cs typeface="Montserrat" pitchFamily="34" charset="-120"/>
              </a:rPr>
              <a:t>The methods, resources, and materials employed to facilitate student learning and engagement.</a:t>
            </a:r>
            <a:endParaRPr lang="en-US" sz="1750" dirty="0"/>
          </a:p>
        </p:txBody>
      </p:sp>
      <p:sp>
        <p:nvSpPr>
          <p:cNvPr id="11" name="Text 9"/>
          <p:cNvSpPr/>
          <p:nvPr/>
        </p:nvSpPr>
        <p:spPr>
          <a:xfrm>
            <a:off x="10522029" y="2659975"/>
            <a:ext cx="2371011" cy="832961"/>
          </a:xfrm>
          <a:prstGeom prst="rect">
            <a:avLst/>
          </a:prstGeom>
          <a:noFill/>
          <a:ln/>
        </p:spPr>
        <p:txBody>
          <a:bodyPr wrap="square" rtlCol="0" anchor="t"/>
          <a:lstStyle/>
          <a:p>
            <a:pPr marL="0" indent="0">
              <a:lnSpc>
                <a:spcPts val="3281"/>
              </a:lnSpc>
              <a:buNone/>
            </a:pPr>
            <a:r>
              <a:rPr lang="en-US" sz="2624" b="1" dirty="0">
                <a:solidFill>
                  <a:srgbClr val="60A9FF"/>
                </a:solidFill>
                <a:latin typeface="Barlow" pitchFamily="34" charset="0"/>
                <a:ea typeface="Barlow" pitchFamily="34" charset="-122"/>
                <a:cs typeface="Barlow" pitchFamily="34" charset="-120"/>
              </a:rPr>
              <a:t>Resources and Materials</a:t>
            </a:r>
            <a:endParaRPr lang="en-US" sz="2624" dirty="0"/>
          </a:p>
        </p:txBody>
      </p:sp>
      <p:sp>
        <p:nvSpPr>
          <p:cNvPr id="12" name="Text 10"/>
          <p:cNvSpPr/>
          <p:nvPr/>
        </p:nvSpPr>
        <p:spPr>
          <a:xfrm>
            <a:off x="10522029" y="3715107"/>
            <a:ext cx="2371011" cy="2487811"/>
          </a:xfrm>
          <a:prstGeom prst="rect">
            <a:avLst/>
          </a:prstGeom>
          <a:noFill/>
          <a:ln/>
        </p:spPr>
        <p:txBody>
          <a:bodyPr wrap="square" rtlCol="0" anchor="t"/>
          <a:lstStyle/>
          <a:p>
            <a:pPr marL="0" indent="0">
              <a:lnSpc>
                <a:spcPts val="2799"/>
              </a:lnSpc>
              <a:buNone/>
            </a:pPr>
            <a:r>
              <a:rPr lang="en-US" sz="1750" dirty="0">
                <a:solidFill>
                  <a:srgbClr val="EEEFF5"/>
                </a:solidFill>
                <a:latin typeface="Montserrat" pitchFamily="34" charset="0"/>
                <a:ea typeface="Montserrat" pitchFamily="34" charset="-122"/>
                <a:cs typeface="Montserrat" pitchFamily="34" charset="-120"/>
              </a:rPr>
              <a:t>The instructional materials, technological tools, and supportive resources utilized to enhance teaching and learning.</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82C32"/>
          </a:solidFill>
          <a:ln/>
        </p:spPr>
        <p:txBody>
          <a:bodyPr/>
          <a:lstStyle/>
          <a:p>
            <a:endParaRPr lang="en-GB"/>
          </a:p>
        </p:txBody>
      </p:sp>
      <p:sp>
        <p:nvSpPr>
          <p:cNvPr id="3" name="Shape 1"/>
          <p:cNvSpPr/>
          <p:nvPr/>
        </p:nvSpPr>
        <p:spPr>
          <a:xfrm>
            <a:off x="0" y="0"/>
            <a:ext cx="14630400" cy="8229600"/>
          </a:xfrm>
          <a:prstGeom prst="rect">
            <a:avLst/>
          </a:prstGeom>
          <a:solidFill>
            <a:srgbClr val="282C32"/>
          </a:solidFill>
          <a:ln/>
        </p:spPr>
        <p:txBody>
          <a:bodyPr/>
          <a:lstStyle/>
          <a:p>
            <a:endParaRPr lang="en-GB"/>
          </a:p>
        </p:txBody>
      </p:sp>
      <p:pic>
        <p:nvPicPr>
          <p:cNvPr id="4"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5" name="Text 2"/>
          <p:cNvSpPr/>
          <p:nvPr/>
        </p:nvSpPr>
        <p:spPr>
          <a:xfrm>
            <a:off x="4490799" y="925473"/>
            <a:ext cx="6987540" cy="694373"/>
          </a:xfrm>
          <a:prstGeom prst="rect">
            <a:avLst/>
          </a:prstGeom>
          <a:noFill/>
          <a:ln/>
        </p:spPr>
        <p:txBody>
          <a:bodyPr wrap="none" rtlCol="0" anchor="t"/>
          <a:lstStyle/>
          <a:p>
            <a:pPr marL="0" indent="0">
              <a:lnSpc>
                <a:spcPts val="5468"/>
              </a:lnSpc>
              <a:buNone/>
            </a:pPr>
            <a:r>
              <a:rPr lang="en-US" sz="4374" b="1" dirty="0">
                <a:solidFill>
                  <a:srgbClr val="60A9FF"/>
                </a:solidFill>
                <a:latin typeface="Barlow" pitchFamily="34" charset="0"/>
                <a:ea typeface="Barlow" pitchFamily="34" charset="-122"/>
                <a:cs typeface="Barlow" pitchFamily="34" charset="-120"/>
              </a:rPr>
              <a:t>Designing a Scheme of Work</a:t>
            </a:r>
            <a:endParaRPr lang="en-US" sz="4374" dirty="0"/>
          </a:p>
        </p:txBody>
      </p:sp>
      <p:sp>
        <p:nvSpPr>
          <p:cNvPr id="6" name="Shape 3"/>
          <p:cNvSpPr/>
          <p:nvPr/>
        </p:nvSpPr>
        <p:spPr>
          <a:xfrm>
            <a:off x="4774168" y="1953101"/>
            <a:ext cx="99893" cy="5351026"/>
          </a:xfrm>
          <a:prstGeom prst="roundRect">
            <a:avLst>
              <a:gd name="adj" fmla="val 133462"/>
            </a:avLst>
          </a:prstGeom>
          <a:solidFill>
            <a:srgbClr val="282C32"/>
          </a:solidFill>
          <a:ln/>
        </p:spPr>
        <p:txBody>
          <a:bodyPr/>
          <a:lstStyle/>
          <a:p>
            <a:endParaRPr lang="en-GB"/>
          </a:p>
        </p:txBody>
      </p:sp>
      <p:sp>
        <p:nvSpPr>
          <p:cNvPr id="7" name="Shape 4"/>
          <p:cNvSpPr/>
          <p:nvPr/>
        </p:nvSpPr>
        <p:spPr>
          <a:xfrm>
            <a:off x="5074027" y="2326660"/>
            <a:ext cx="777597" cy="99893"/>
          </a:xfrm>
          <a:prstGeom prst="roundRect">
            <a:avLst>
              <a:gd name="adj" fmla="val 133462"/>
            </a:avLst>
          </a:prstGeom>
          <a:solidFill>
            <a:srgbClr val="282C32"/>
          </a:solidFill>
          <a:ln/>
        </p:spPr>
        <p:txBody>
          <a:bodyPr/>
          <a:lstStyle/>
          <a:p>
            <a:endParaRPr lang="en-GB"/>
          </a:p>
        </p:txBody>
      </p:sp>
      <p:sp>
        <p:nvSpPr>
          <p:cNvPr id="8" name="Shape 5"/>
          <p:cNvSpPr/>
          <p:nvPr/>
        </p:nvSpPr>
        <p:spPr>
          <a:xfrm>
            <a:off x="4574084" y="2126694"/>
            <a:ext cx="499943" cy="499943"/>
          </a:xfrm>
          <a:prstGeom prst="roundRect">
            <a:avLst>
              <a:gd name="adj" fmla="val 26667"/>
            </a:avLst>
          </a:prstGeom>
          <a:solidFill>
            <a:srgbClr val="282C32"/>
          </a:solidFill>
          <a:ln/>
        </p:spPr>
        <p:txBody>
          <a:bodyPr/>
          <a:lstStyle/>
          <a:p>
            <a:endParaRPr lang="en-GB"/>
          </a:p>
        </p:txBody>
      </p:sp>
      <p:sp>
        <p:nvSpPr>
          <p:cNvPr id="9" name="Text 6"/>
          <p:cNvSpPr/>
          <p:nvPr/>
        </p:nvSpPr>
        <p:spPr>
          <a:xfrm>
            <a:off x="4766846" y="2168366"/>
            <a:ext cx="114300" cy="416481"/>
          </a:xfrm>
          <a:prstGeom prst="rect">
            <a:avLst/>
          </a:prstGeom>
          <a:noFill/>
          <a:ln/>
        </p:spPr>
        <p:txBody>
          <a:bodyPr wrap="none" rtlCol="0" anchor="t"/>
          <a:lstStyle/>
          <a:p>
            <a:pPr marL="0" indent="0" algn="ctr">
              <a:lnSpc>
                <a:spcPts val="3281"/>
              </a:lnSpc>
              <a:buNone/>
            </a:pPr>
            <a:r>
              <a:rPr lang="en-US" sz="2624" b="1" dirty="0">
                <a:solidFill>
                  <a:srgbClr val="60A9FF"/>
                </a:solidFill>
                <a:latin typeface="Barlow" pitchFamily="34" charset="0"/>
                <a:ea typeface="Barlow" pitchFamily="34" charset="-122"/>
                <a:cs typeface="Barlow" pitchFamily="34" charset="-120"/>
              </a:rPr>
              <a:t>1</a:t>
            </a:r>
            <a:endParaRPr lang="en-US" sz="2624" dirty="0"/>
          </a:p>
        </p:txBody>
      </p:sp>
      <p:sp>
        <p:nvSpPr>
          <p:cNvPr id="10" name="Text 7"/>
          <p:cNvSpPr/>
          <p:nvPr/>
        </p:nvSpPr>
        <p:spPr>
          <a:xfrm>
            <a:off x="6046113" y="2175272"/>
            <a:ext cx="4549140" cy="347186"/>
          </a:xfrm>
          <a:prstGeom prst="rect">
            <a:avLst/>
          </a:prstGeom>
          <a:noFill/>
          <a:ln/>
        </p:spPr>
        <p:txBody>
          <a:bodyPr wrap="none" rtlCol="0" anchor="t"/>
          <a:lstStyle/>
          <a:p>
            <a:pPr marL="0" indent="0" algn="l">
              <a:lnSpc>
                <a:spcPts val="2734"/>
              </a:lnSpc>
              <a:buNone/>
            </a:pPr>
            <a:r>
              <a:rPr lang="en-US" sz="2187" b="1" dirty="0">
                <a:solidFill>
                  <a:srgbClr val="60A9FF"/>
                </a:solidFill>
                <a:latin typeface="Barlow" pitchFamily="34" charset="0"/>
                <a:ea typeface="Barlow" pitchFamily="34" charset="-122"/>
                <a:cs typeface="Barlow" pitchFamily="34" charset="-120"/>
              </a:rPr>
              <a:t>Identifying Learning Needs and Goals</a:t>
            </a:r>
            <a:endParaRPr lang="en-US" sz="2187" dirty="0"/>
          </a:p>
        </p:txBody>
      </p:sp>
      <p:sp>
        <p:nvSpPr>
          <p:cNvPr id="11" name="Text 8"/>
          <p:cNvSpPr/>
          <p:nvPr/>
        </p:nvSpPr>
        <p:spPr>
          <a:xfrm>
            <a:off x="6046113" y="2655689"/>
            <a:ext cx="7751088" cy="710803"/>
          </a:xfrm>
          <a:prstGeom prst="rect">
            <a:avLst/>
          </a:prstGeom>
          <a:noFill/>
          <a:ln/>
        </p:spPr>
        <p:txBody>
          <a:bodyPr wrap="square" rtlCol="0" anchor="t"/>
          <a:lstStyle/>
          <a:p>
            <a:pPr marL="0" indent="0" algn="l">
              <a:lnSpc>
                <a:spcPts val="2799"/>
              </a:lnSpc>
              <a:buNone/>
            </a:pPr>
            <a:r>
              <a:rPr lang="en-US" sz="1750" dirty="0">
                <a:solidFill>
                  <a:srgbClr val="EEEFF5"/>
                </a:solidFill>
                <a:latin typeface="Montserrat" pitchFamily="34" charset="0"/>
                <a:ea typeface="Montserrat" pitchFamily="34" charset="-122"/>
                <a:cs typeface="Montserrat" pitchFamily="34" charset="-120"/>
              </a:rPr>
              <a:t>Assessing student needs and setting clear learning goals to inform the design of the scheme of work.</a:t>
            </a:r>
            <a:endParaRPr lang="en-US" sz="1750" dirty="0"/>
          </a:p>
        </p:txBody>
      </p:sp>
      <p:sp>
        <p:nvSpPr>
          <p:cNvPr id="12" name="Shape 9"/>
          <p:cNvSpPr/>
          <p:nvPr/>
        </p:nvSpPr>
        <p:spPr>
          <a:xfrm>
            <a:off x="5074027" y="4184392"/>
            <a:ext cx="777597" cy="99893"/>
          </a:xfrm>
          <a:prstGeom prst="roundRect">
            <a:avLst>
              <a:gd name="adj" fmla="val 133462"/>
            </a:avLst>
          </a:prstGeom>
          <a:solidFill>
            <a:srgbClr val="282C32"/>
          </a:solidFill>
          <a:ln/>
        </p:spPr>
        <p:txBody>
          <a:bodyPr/>
          <a:lstStyle/>
          <a:p>
            <a:endParaRPr lang="en-GB"/>
          </a:p>
        </p:txBody>
      </p:sp>
      <p:sp>
        <p:nvSpPr>
          <p:cNvPr id="13" name="Shape 10"/>
          <p:cNvSpPr/>
          <p:nvPr/>
        </p:nvSpPr>
        <p:spPr>
          <a:xfrm>
            <a:off x="4574084" y="3984427"/>
            <a:ext cx="499943" cy="499943"/>
          </a:xfrm>
          <a:prstGeom prst="roundRect">
            <a:avLst>
              <a:gd name="adj" fmla="val 26667"/>
            </a:avLst>
          </a:prstGeom>
          <a:solidFill>
            <a:srgbClr val="282C32"/>
          </a:solidFill>
          <a:ln/>
        </p:spPr>
        <p:txBody>
          <a:bodyPr/>
          <a:lstStyle/>
          <a:p>
            <a:endParaRPr lang="en-GB"/>
          </a:p>
        </p:txBody>
      </p:sp>
      <p:sp>
        <p:nvSpPr>
          <p:cNvPr id="14" name="Text 11"/>
          <p:cNvSpPr/>
          <p:nvPr/>
        </p:nvSpPr>
        <p:spPr>
          <a:xfrm>
            <a:off x="4732556" y="4026098"/>
            <a:ext cx="182880" cy="416481"/>
          </a:xfrm>
          <a:prstGeom prst="rect">
            <a:avLst/>
          </a:prstGeom>
          <a:noFill/>
          <a:ln/>
        </p:spPr>
        <p:txBody>
          <a:bodyPr wrap="none" rtlCol="0" anchor="t"/>
          <a:lstStyle/>
          <a:p>
            <a:pPr marL="0" indent="0" algn="ctr">
              <a:lnSpc>
                <a:spcPts val="3281"/>
              </a:lnSpc>
              <a:buNone/>
            </a:pPr>
            <a:r>
              <a:rPr lang="en-US" sz="2624" b="1" dirty="0">
                <a:solidFill>
                  <a:srgbClr val="60A9FF"/>
                </a:solidFill>
                <a:latin typeface="Barlow" pitchFamily="34" charset="0"/>
                <a:ea typeface="Barlow" pitchFamily="34" charset="-122"/>
                <a:cs typeface="Barlow" pitchFamily="34" charset="-120"/>
              </a:rPr>
              <a:t>2</a:t>
            </a:r>
            <a:endParaRPr lang="en-US" sz="2624" dirty="0"/>
          </a:p>
        </p:txBody>
      </p:sp>
      <p:sp>
        <p:nvSpPr>
          <p:cNvPr id="15" name="Text 12"/>
          <p:cNvSpPr/>
          <p:nvPr/>
        </p:nvSpPr>
        <p:spPr>
          <a:xfrm>
            <a:off x="6046113" y="4033004"/>
            <a:ext cx="4373880" cy="347186"/>
          </a:xfrm>
          <a:prstGeom prst="rect">
            <a:avLst/>
          </a:prstGeom>
          <a:noFill/>
          <a:ln/>
        </p:spPr>
        <p:txBody>
          <a:bodyPr wrap="none" rtlCol="0" anchor="t"/>
          <a:lstStyle/>
          <a:p>
            <a:pPr marL="0" indent="0" algn="l">
              <a:lnSpc>
                <a:spcPts val="2734"/>
              </a:lnSpc>
              <a:buNone/>
            </a:pPr>
            <a:r>
              <a:rPr lang="en-US" sz="2187" b="1" dirty="0">
                <a:solidFill>
                  <a:srgbClr val="60A9FF"/>
                </a:solidFill>
                <a:latin typeface="Barlow" pitchFamily="34" charset="0"/>
                <a:ea typeface="Barlow" pitchFamily="34" charset="-122"/>
                <a:cs typeface="Barlow" pitchFamily="34" charset="-120"/>
              </a:rPr>
              <a:t>Sequencing of Topics and Activities</a:t>
            </a:r>
            <a:endParaRPr lang="en-US" sz="2187" dirty="0"/>
          </a:p>
        </p:txBody>
      </p:sp>
      <p:sp>
        <p:nvSpPr>
          <p:cNvPr id="16" name="Text 13"/>
          <p:cNvSpPr/>
          <p:nvPr/>
        </p:nvSpPr>
        <p:spPr>
          <a:xfrm>
            <a:off x="6046113" y="4513421"/>
            <a:ext cx="7751088" cy="710803"/>
          </a:xfrm>
          <a:prstGeom prst="rect">
            <a:avLst/>
          </a:prstGeom>
          <a:noFill/>
          <a:ln/>
        </p:spPr>
        <p:txBody>
          <a:bodyPr wrap="square" rtlCol="0" anchor="t"/>
          <a:lstStyle/>
          <a:p>
            <a:pPr marL="0" indent="0" algn="l">
              <a:lnSpc>
                <a:spcPts val="2799"/>
              </a:lnSpc>
              <a:buNone/>
            </a:pPr>
            <a:r>
              <a:rPr lang="en-US" sz="1750" dirty="0">
                <a:solidFill>
                  <a:srgbClr val="EEEFF5"/>
                </a:solidFill>
                <a:latin typeface="Montserrat" pitchFamily="34" charset="0"/>
                <a:ea typeface="Montserrat" pitchFamily="34" charset="-122"/>
                <a:cs typeface="Montserrat" pitchFamily="34" charset="-120"/>
              </a:rPr>
              <a:t>Ordering and structuring the content and activities in a logical and progressive manner to optimize student learning.</a:t>
            </a:r>
            <a:endParaRPr lang="en-US" sz="1750" dirty="0"/>
          </a:p>
        </p:txBody>
      </p:sp>
      <p:sp>
        <p:nvSpPr>
          <p:cNvPr id="17" name="Shape 14"/>
          <p:cNvSpPr/>
          <p:nvPr/>
        </p:nvSpPr>
        <p:spPr>
          <a:xfrm>
            <a:off x="5074027" y="6042124"/>
            <a:ext cx="777597" cy="99893"/>
          </a:xfrm>
          <a:prstGeom prst="roundRect">
            <a:avLst>
              <a:gd name="adj" fmla="val 133462"/>
            </a:avLst>
          </a:prstGeom>
          <a:solidFill>
            <a:srgbClr val="282C32"/>
          </a:solidFill>
          <a:ln/>
        </p:spPr>
        <p:txBody>
          <a:bodyPr/>
          <a:lstStyle/>
          <a:p>
            <a:endParaRPr lang="en-GB"/>
          </a:p>
        </p:txBody>
      </p:sp>
      <p:sp>
        <p:nvSpPr>
          <p:cNvPr id="18" name="Shape 15"/>
          <p:cNvSpPr/>
          <p:nvPr/>
        </p:nvSpPr>
        <p:spPr>
          <a:xfrm>
            <a:off x="4574084" y="5842159"/>
            <a:ext cx="499943" cy="499943"/>
          </a:xfrm>
          <a:prstGeom prst="roundRect">
            <a:avLst>
              <a:gd name="adj" fmla="val 26667"/>
            </a:avLst>
          </a:prstGeom>
          <a:solidFill>
            <a:srgbClr val="282C32"/>
          </a:solidFill>
          <a:ln/>
        </p:spPr>
        <p:txBody>
          <a:bodyPr/>
          <a:lstStyle/>
          <a:p>
            <a:endParaRPr lang="en-GB"/>
          </a:p>
        </p:txBody>
      </p:sp>
      <p:sp>
        <p:nvSpPr>
          <p:cNvPr id="19" name="Text 16"/>
          <p:cNvSpPr/>
          <p:nvPr/>
        </p:nvSpPr>
        <p:spPr>
          <a:xfrm>
            <a:off x="4732556" y="5883831"/>
            <a:ext cx="182880" cy="416481"/>
          </a:xfrm>
          <a:prstGeom prst="rect">
            <a:avLst/>
          </a:prstGeom>
          <a:noFill/>
          <a:ln/>
        </p:spPr>
        <p:txBody>
          <a:bodyPr wrap="none" rtlCol="0" anchor="t"/>
          <a:lstStyle/>
          <a:p>
            <a:pPr marL="0" indent="0" algn="ctr">
              <a:lnSpc>
                <a:spcPts val="3281"/>
              </a:lnSpc>
              <a:buNone/>
            </a:pPr>
            <a:r>
              <a:rPr lang="en-US" sz="2624" b="1" dirty="0">
                <a:solidFill>
                  <a:srgbClr val="60A9FF"/>
                </a:solidFill>
                <a:latin typeface="Barlow" pitchFamily="34" charset="0"/>
                <a:ea typeface="Barlow" pitchFamily="34" charset="-122"/>
                <a:cs typeface="Barlow" pitchFamily="34" charset="-120"/>
              </a:rPr>
              <a:t>3</a:t>
            </a:r>
            <a:endParaRPr lang="en-US" sz="2624" dirty="0"/>
          </a:p>
        </p:txBody>
      </p:sp>
      <p:sp>
        <p:nvSpPr>
          <p:cNvPr id="20" name="Text 17"/>
          <p:cNvSpPr/>
          <p:nvPr/>
        </p:nvSpPr>
        <p:spPr>
          <a:xfrm>
            <a:off x="6046113" y="5890736"/>
            <a:ext cx="5455920" cy="347186"/>
          </a:xfrm>
          <a:prstGeom prst="rect">
            <a:avLst/>
          </a:prstGeom>
          <a:noFill/>
          <a:ln/>
        </p:spPr>
        <p:txBody>
          <a:bodyPr wrap="none" rtlCol="0" anchor="t"/>
          <a:lstStyle/>
          <a:p>
            <a:pPr marL="0" indent="0" algn="l">
              <a:lnSpc>
                <a:spcPts val="2734"/>
              </a:lnSpc>
              <a:buNone/>
            </a:pPr>
            <a:r>
              <a:rPr lang="en-US" sz="2187" b="1" dirty="0">
                <a:solidFill>
                  <a:srgbClr val="60A9FF"/>
                </a:solidFill>
                <a:latin typeface="Barlow" pitchFamily="34" charset="0"/>
                <a:ea typeface="Barlow" pitchFamily="34" charset="-122"/>
                <a:cs typeface="Barlow" pitchFamily="34" charset="-120"/>
              </a:rPr>
              <a:t>Tailoring the Scheme to the Target Audience</a:t>
            </a:r>
            <a:endParaRPr lang="en-US" sz="2187" dirty="0"/>
          </a:p>
        </p:txBody>
      </p:sp>
      <p:sp>
        <p:nvSpPr>
          <p:cNvPr id="21" name="Text 18"/>
          <p:cNvSpPr/>
          <p:nvPr/>
        </p:nvSpPr>
        <p:spPr>
          <a:xfrm>
            <a:off x="6046113" y="6371153"/>
            <a:ext cx="7751088" cy="710803"/>
          </a:xfrm>
          <a:prstGeom prst="rect">
            <a:avLst/>
          </a:prstGeom>
          <a:noFill/>
          <a:ln/>
        </p:spPr>
        <p:txBody>
          <a:bodyPr wrap="square" rtlCol="0" anchor="t"/>
          <a:lstStyle/>
          <a:p>
            <a:pPr marL="0" indent="0" algn="l">
              <a:lnSpc>
                <a:spcPts val="2799"/>
              </a:lnSpc>
              <a:buNone/>
            </a:pPr>
            <a:r>
              <a:rPr lang="en-US" sz="1750" dirty="0">
                <a:solidFill>
                  <a:srgbClr val="EEEFF5"/>
                </a:solidFill>
                <a:latin typeface="Montserrat" pitchFamily="34" charset="0"/>
                <a:ea typeface="Montserrat" pitchFamily="34" charset="-122"/>
                <a:cs typeface="Montserrat" pitchFamily="34" charset="-120"/>
              </a:rPr>
              <a:t>Adapting the scheme of work based on the diverse needs, abilities, and interests of the students.</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82C32"/>
          </a:solidFill>
          <a:ln/>
        </p:spPr>
        <p:txBody>
          <a:bodyPr/>
          <a:lstStyle/>
          <a:p>
            <a:endParaRPr lang="en-GB"/>
          </a:p>
        </p:txBody>
      </p:sp>
      <p:sp>
        <p:nvSpPr>
          <p:cNvPr id="3" name="Shape 1"/>
          <p:cNvSpPr/>
          <p:nvPr/>
        </p:nvSpPr>
        <p:spPr>
          <a:xfrm>
            <a:off x="0" y="0"/>
            <a:ext cx="14630400" cy="8229600"/>
          </a:xfrm>
          <a:prstGeom prst="rect">
            <a:avLst/>
          </a:prstGeom>
          <a:solidFill>
            <a:srgbClr val="282C32"/>
          </a:solidFill>
          <a:ln/>
        </p:spPr>
        <p:txBody>
          <a:bodyPr/>
          <a:lstStyle/>
          <a:p>
            <a:endParaRPr lang="en-GB"/>
          </a:p>
        </p:txBody>
      </p:sp>
      <p:sp>
        <p:nvSpPr>
          <p:cNvPr id="4" name="Text 2"/>
          <p:cNvSpPr/>
          <p:nvPr/>
        </p:nvSpPr>
        <p:spPr>
          <a:xfrm>
            <a:off x="1760220" y="688181"/>
            <a:ext cx="10751820" cy="694373"/>
          </a:xfrm>
          <a:prstGeom prst="rect">
            <a:avLst/>
          </a:prstGeom>
          <a:noFill/>
          <a:ln/>
        </p:spPr>
        <p:txBody>
          <a:bodyPr wrap="none" rtlCol="0" anchor="t"/>
          <a:lstStyle/>
          <a:p>
            <a:pPr marL="0" indent="0">
              <a:lnSpc>
                <a:spcPts val="5468"/>
              </a:lnSpc>
              <a:buNone/>
            </a:pPr>
            <a:r>
              <a:rPr lang="en-US" sz="4374" b="1" dirty="0">
                <a:solidFill>
                  <a:srgbClr val="60A9FF"/>
                </a:solidFill>
                <a:latin typeface="Barlow" pitchFamily="34" charset="0"/>
                <a:ea typeface="Barlow" pitchFamily="34" charset="-122"/>
                <a:cs typeface="Barlow" pitchFamily="34" charset="-120"/>
              </a:rPr>
              <a:t>How to Design an Effective Scheme of Work</a:t>
            </a:r>
            <a:endParaRPr lang="en-US" sz="4374" dirty="0"/>
          </a:p>
        </p:txBody>
      </p:sp>
      <p:sp>
        <p:nvSpPr>
          <p:cNvPr id="5" name="Text 3"/>
          <p:cNvSpPr/>
          <p:nvPr/>
        </p:nvSpPr>
        <p:spPr>
          <a:xfrm>
            <a:off x="2115622" y="1826895"/>
            <a:ext cx="10754558" cy="710803"/>
          </a:xfrm>
          <a:prstGeom prst="rect">
            <a:avLst/>
          </a:prstGeom>
          <a:noFill/>
          <a:ln/>
        </p:spPr>
        <p:txBody>
          <a:bodyPr wrap="square" rtlCol="0" anchor="t"/>
          <a:lstStyle/>
          <a:p>
            <a:pPr marL="342900" indent="-342900" algn="l">
              <a:lnSpc>
                <a:spcPts val="2799"/>
              </a:lnSpc>
              <a:buSzPct val="100000"/>
              <a:buChar char="•"/>
            </a:pPr>
            <a:r>
              <a:rPr lang="en-US" sz="1750" b="1" dirty="0">
                <a:solidFill>
                  <a:srgbClr val="EEEFF5"/>
                </a:solidFill>
                <a:latin typeface="Montserrat" pitchFamily="34" charset="0"/>
                <a:ea typeface="Montserrat" pitchFamily="34" charset="-122"/>
                <a:cs typeface="Montserrat" pitchFamily="34" charset="-120"/>
              </a:rPr>
              <a:t>Engage with Stakeholders:</a:t>
            </a:r>
            <a:r>
              <a:rPr lang="en-US" sz="1750" dirty="0">
                <a:solidFill>
                  <a:srgbClr val="EEEFF5"/>
                </a:solidFill>
                <a:latin typeface="Montserrat" pitchFamily="34" charset="0"/>
                <a:ea typeface="Montserrat" pitchFamily="34" charset="-122"/>
                <a:cs typeface="Montserrat" pitchFamily="34" charset="-120"/>
              </a:rPr>
              <a:t> Collaborate with colleagues, students, and parents to ensure the scheme meets everyone's needs.</a:t>
            </a:r>
            <a:endParaRPr lang="en-US" sz="1750" dirty="0"/>
          </a:p>
        </p:txBody>
      </p:sp>
      <p:sp>
        <p:nvSpPr>
          <p:cNvPr id="6" name="Text 4"/>
          <p:cNvSpPr/>
          <p:nvPr/>
        </p:nvSpPr>
        <p:spPr>
          <a:xfrm>
            <a:off x="2115622" y="2626519"/>
            <a:ext cx="10754558" cy="710803"/>
          </a:xfrm>
          <a:prstGeom prst="rect">
            <a:avLst/>
          </a:prstGeom>
          <a:noFill/>
          <a:ln/>
        </p:spPr>
        <p:txBody>
          <a:bodyPr wrap="square" rtlCol="0" anchor="t"/>
          <a:lstStyle/>
          <a:p>
            <a:pPr marL="342900" indent="-342900" algn="l">
              <a:lnSpc>
                <a:spcPts val="2799"/>
              </a:lnSpc>
              <a:buSzPct val="100000"/>
              <a:buChar char="•"/>
            </a:pPr>
            <a:r>
              <a:rPr lang="en-US" sz="1750" b="1" dirty="0">
                <a:solidFill>
                  <a:srgbClr val="EEEFF5"/>
                </a:solidFill>
                <a:latin typeface="Montserrat" pitchFamily="34" charset="0"/>
                <a:ea typeface="Montserrat" pitchFamily="34" charset="-122"/>
                <a:cs typeface="Montserrat" pitchFamily="34" charset="-120"/>
              </a:rPr>
              <a:t>Align with Curriculum Standards:</a:t>
            </a:r>
            <a:r>
              <a:rPr lang="en-US" sz="1750" dirty="0">
                <a:solidFill>
                  <a:srgbClr val="EEEFF5"/>
                </a:solidFill>
                <a:latin typeface="Montserrat" pitchFamily="34" charset="0"/>
                <a:ea typeface="Montserrat" pitchFamily="34" charset="-122"/>
                <a:cs typeface="Montserrat" pitchFamily="34" charset="-120"/>
              </a:rPr>
              <a:t> Ensure that the scheme aligns with the required curriculum standards and learning outcomes.</a:t>
            </a:r>
            <a:endParaRPr lang="en-US" sz="1750" dirty="0"/>
          </a:p>
        </p:txBody>
      </p:sp>
      <p:sp>
        <p:nvSpPr>
          <p:cNvPr id="7" name="Text 5"/>
          <p:cNvSpPr/>
          <p:nvPr/>
        </p:nvSpPr>
        <p:spPr>
          <a:xfrm>
            <a:off x="2115622" y="3426142"/>
            <a:ext cx="10754558" cy="710803"/>
          </a:xfrm>
          <a:prstGeom prst="rect">
            <a:avLst/>
          </a:prstGeom>
          <a:noFill/>
          <a:ln/>
        </p:spPr>
        <p:txBody>
          <a:bodyPr wrap="square" rtlCol="0" anchor="t"/>
          <a:lstStyle/>
          <a:p>
            <a:pPr marL="342900" indent="-342900" algn="l">
              <a:lnSpc>
                <a:spcPts val="2799"/>
              </a:lnSpc>
              <a:buSzPct val="100000"/>
              <a:buChar char="•"/>
            </a:pPr>
            <a:r>
              <a:rPr lang="en-US" sz="1750" b="1" dirty="0">
                <a:solidFill>
                  <a:srgbClr val="EEEFF5"/>
                </a:solidFill>
                <a:latin typeface="Montserrat" pitchFamily="34" charset="0"/>
                <a:ea typeface="Montserrat" pitchFamily="34" charset="-122"/>
                <a:cs typeface="Montserrat" pitchFamily="34" charset="-120"/>
              </a:rPr>
              <a:t>Incorporate Differentiation:</a:t>
            </a:r>
            <a:r>
              <a:rPr lang="en-US" sz="1750" dirty="0">
                <a:solidFill>
                  <a:srgbClr val="EEEFF5"/>
                </a:solidFill>
                <a:latin typeface="Montserrat" pitchFamily="34" charset="0"/>
                <a:ea typeface="Montserrat" pitchFamily="34" charset="-122"/>
                <a:cs typeface="Montserrat" pitchFamily="34" charset="-120"/>
              </a:rPr>
              <a:t> Include strategies to address the diverse learning needs of students.</a:t>
            </a:r>
            <a:endParaRPr lang="en-US" sz="1750" dirty="0"/>
          </a:p>
        </p:txBody>
      </p:sp>
      <p:sp>
        <p:nvSpPr>
          <p:cNvPr id="8" name="Text 6"/>
          <p:cNvSpPr/>
          <p:nvPr/>
        </p:nvSpPr>
        <p:spPr>
          <a:xfrm>
            <a:off x="2115622" y="4225766"/>
            <a:ext cx="10754558" cy="710803"/>
          </a:xfrm>
          <a:prstGeom prst="rect">
            <a:avLst/>
          </a:prstGeom>
          <a:noFill/>
          <a:ln/>
        </p:spPr>
        <p:txBody>
          <a:bodyPr wrap="square" rtlCol="0" anchor="t"/>
          <a:lstStyle/>
          <a:p>
            <a:pPr marL="342900" indent="-342900" algn="l">
              <a:lnSpc>
                <a:spcPts val="2799"/>
              </a:lnSpc>
              <a:buSzPct val="100000"/>
              <a:buChar char="•"/>
            </a:pPr>
            <a:r>
              <a:rPr lang="en-US" sz="1750" b="1" dirty="0">
                <a:solidFill>
                  <a:srgbClr val="EEEFF5"/>
                </a:solidFill>
                <a:latin typeface="Montserrat" pitchFamily="34" charset="0"/>
                <a:ea typeface="Montserrat" pitchFamily="34" charset="-122"/>
                <a:cs typeface="Montserrat" pitchFamily="34" charset="-120"/>
              </a:rPr>
              <a:t>Monitor and Evaluate:</a:t>
            </a:r>
            <a:r>
              <a:rPr lang="en-US" sz="1750" dirty="0">
                <a:solidFill>
                  <a:srgbClr val="EEEFF5"/>
                </a:solidFill>
                <a:latin typeface="Montserrat" pitchFamily="34" charset="0"/>
                <a:ea typeface="Montserrat" pitchFamily="34" charset="-122"/>
                <a:cs typeface="Montserrat" pitchFamily="34" charset="-120"/>
              </a:rPr>
              <a:t> Regularly review and update the scheme based on student progress and feedback.</a:t>
            </a:r>
            <a:endParaRPr lang="en-US" sz="1750" dirty="0"/>
          </a:p>
        </p:txBody>
      </p:sp>
      <p:sp>
        <p:nvSpPr>
          <p:cNvPr id="9" name="Text 7"/>
          <p:cNvSpPr/>
          <p:nvPr/>
        </p:nvSpPr>
        <p:spPr>
          <a:xfrm>
            <a:off x="1760220" y="5269825"/>
            <a:ext cx="6789420" cy="694373"/>
          </a:xfrm>
          <a:prstGeom prst="rect">
            <a:avLst/>
          </a:prstGeom>
          <a:noFill/>
          <a:ln/>
        </p:spPr>
        <p:txBody>
          <a:bodyPr wrap="none" rtlCol="0" anchor="t"/>
          <a:lstStyle/>
          <a:p>
            <a:pPr marL="0" indent="0">
              <a:lnSpc>
                <a:spcPts val="5468"/>
              </a:lnSpc>
              <a:buNone/>
            </a:pPr>
            <a:r>
              <a:rPr lang="en-US" sz="4374" b="1" dirty="0">
                <a:solidFill>
                  <a:srgbClr val="60A9FF"/>
                </a:solidFill>
                <a:latin typeface="Barlow" pitchFamily="34" charset="0"/>
                <a:ea typeface="Barlow" pitchFamily="34" charset="-122"/>
                <a:cs typeface="Barlow" pitchFamily="34" charset="-120"/>
              </a:rPr>
              <a:t>Useful Resources and Links</a:t>
            </a:r>
            <a:endParaRPr lang="en-US" sz="4374" dirty="0"/>
          </a:p>
        </p:txBody>
      </p:sp>
      <p:sp>
        <p:nvSpPr>
          <p:cNvPr id="10" name="Text 8"/>
          <p:cNvSpPr/>
          <p:nvPr/>
        </p:nvSpPr>
        <p:spPr>
          <a:xfrm>
            <a:off x="2115622" y="6297454"/>
            <a:ext cx="10754558" cy="355402"/>
          </a:xfrm>
          <a:prstGeom prst="rect">
            <a:avLst/>
          </a:prstGeom>
          <a:noFill/>
          <a:ln/>
        </p:spPr>
        <p:txBody>
          <a:bodyPr wrap="none" rtlCol="0" anchor="t"/>
          <a:lstStyle/>
          <a:p>
            <a:pPr marL="342900" indent="-342900" algn="l">
              <a:lnSpc>
                <a:spcPts val="2799"/>
              </a:lnSpc>
              <a:buSzPct val="100000"/>
              <a:buChar char="•"/>
            </a:pPr>
            <a:r>
              <a:rPr lang="en-US" sz="1750" u="sng" dirty="0">
                <a:solidFill>
                  <a:srgbClr val="60A9FF"/>
                </a:solidFill>
                <a:latin typeface="Montserrat" pitchFamily="34" charset="0"/>
                <a:ea typeface="Montserrat" pitchFamily="34" charset="-122"/>
                <a:cs typeface="Montserrat" pitchFamily="34" charset="-120"/>
                <a:hlinkClick r:id="rId3">
                  <a:extLst>
                    <a:ext uri="{A12FA001-AC4F-418D-AE19-62706E023703}">
                      <ahyp:hlinkClr xmlns:ahyp="http://schemas.microsoft.com/office/drawing/2018/hyperlinkcolor" val="tx"/>
                    </a:ext>
                  </a:extLst>
                </a:hlinkClick>
              </a:rPr>
              <a:t>Department of Education - Schemes of Work</a:t>
            </a:r>
            <a:endParaRPr lang="en-US" sz="1750" dirty="0"/>
          </a:p>
        </p:txBody>
      </p:sp>
      <p:sp>
        <p:nvSpPr>
          <p:cNvPr id="11" name="Text 9"/>
          <p:cNvSpPr/>
          <p:nvPr/>
        </p:nvSpPr>
        <p:spPr>
          <a:xfrm>
            <a:off x="2115622" y="6741676"/>
            <a:ext cx="10754558" cy="355402"/>
          </a:xfrm>
          <a:prstGeom prst="rect">
            <a:avLst/>
          </a:prstGeom>
          <a:noFill/>
          <a:ln/>
        </p:spPr>
        <p:txBody>
          <a:bodyPr wrap="none" rtlCol="0" anchor="t"/>
          <a:lstStyle/>
          <a:p>
            <a:pPr marL="342900" indent="-342900" algn="l">
              <a:lnSpc>
                <a:spcPts val="2799"/>
              </a:lnSpc>
              <a:buSzPct val="100000"/>
              <a:buChar char="•"/>
            </a:pPr>
            <a:r>
              <a:rPr lang="en-US" sz="1750" u="sng" dirty="0">
                <a:solidFill>
                  <a:srgbClr val="60A9FF"/>
                </a:solidFill>
                <a:latin typeface="Montserrat" pitchFamily="34" charset="0"/>
                <a:ea typeface="Montserrat" pitchFamily="34" charset="-122"/>
                <a:cs typeface="Montserrat" pitchFamily="34" charset="-120"/>
                <a:hlinkClick r:id="rId4">
                  <a:extLst>
                    <a:ext uri="{A12FA001-AC4F-418D-AE19-62706E023703}">
                      <ahyp:hlinkClr xmlns:ahyp="http://schemas.microsoft.com/office/drawing/2018/hyperlinkcolor" val="tx"/>
                    </a:ext>
                  </a:extLst>
                </a:hlinkClick>
              </a:rPr>
              <a:t>TeachHub - What is a Scheme of Work?</a:t>
            </a:r>
            <a:endParaRPr lang="en-US" sz="1750" dirty="0"/>
          </a:p>
        </p:txBody>
      </p:sp>
      <p:sp>
        <p:nvSpPr>
          <p:cNvPr id="12" name="Text 10"/>
          <p:cNvSpPr/>
          <p:nvPr/>
        </p:nvSpPr>
        <p:spPr>
          <a:xfrm>
            <a:off x="2115622" y="7185898"/>
            <a:ext cx="10754558" cy="355402"/>
          </a:xfrm>
          <a:prstGeom prst="rect">
            <a:avLst/>
          </a:prstGeom>
          <a:noFill/>
          <a:ln/>
        </p:spPr>
        <p:txBody>
          <a:bodyPr wrap="none" rtlCol="0" anchor="t"/>
          <a:lstStyle/>
          <a:p>
            <a:pPr marL="342900" indent="-342900" algn="l">
              <a:lnSpc>
                <a:spcPts val="2799"/>
              </a:lnSpc>
              <a:buSzPct val="100000"/>
              <a:buChar char="•"/>
            </a:pPr>
            <a:r>
              <a:rPr lang="en-US" sz="1750" u="sng" dirty="0">
                <a:solidFill>
                  <a:srgbClr val="60A9FF"/>
                </a:solidFill>
                <a:latin typeface="Montserrat" pitchFamily="34" charset="0"/>
                <a:ea typeface="Montserrat" pitchFamily="34" charset="-122"/>
                <a:cs typeface="Montserrat" pitchFamily="34" charset="-120"/>
                <a:hlinkClick r:id="rId5">
                  <a:extLst>
                    <a:ext uri="{A12FA001-AC4F-418D-AE19-62706E023703}">
                      <ahyp:hlinkClr xmlns:ahyp="http://schemas.microsoft.com/office/drawing/2018/hyperlinkcolor" val="tx"/>
                    </a:ext>
                  </a:extLst>
                </a:hlinkClick>
              </a:rPr>
              <a:t>Teachit English - Scheme of Work Templates</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82C32"/>
          </a:solidFill>
          <a:ln/>
        </p:spPr>
        <p:txBody>
          <a:bodyPr/>
          <a:lstStyle/>
          <a:p>
            <a:endParaRPr lang="en-GB"/>
          </a:p>
        </p:txBody>
      </p:sp>
      <p:sp>
        <p:nvSpPr>
          <p:cNvPr id="3" name="Shape 1"/>
          <p:cNvSpPr/>
          <p:nvPr/>
        </p:nvSpPr>
        <p:spPr>
          <a:xfrm>
            <a:off x="0" y="0"/>
            <a:ext cx="14630400" cy="8229600"/>
          </a:xfrm>
          <a:prstGeom prst="rect">
            <a:avLst/>
          </a:prstGeom>
          <a:solidFill>
            <a:srgbClr val="282C32"/>
          </a:solidFill>
          <a:ln/>
        </p:spPr>
        <p:txBody>
          <a:bodyPr/>
          <a:lstStyle/>
          <a:p>
            <a:endParaRPr lang="en-GB"/>
          </a:p>
        </p:txBody>
      </p:sp>
      <p:pic>
        <p:nvPicPr>
          <p:cNvPr id="4"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5" name="Shape 2"/>
          <p:cNvSpPr/>
          <p:nvPr/>
        </p:nvSpPr>
        <p:spPr>
          <a:xfrm>
            <a:off x="0" y="0"/>
            <a:ext cx="14630400" cy="8229600"/>
          </a:xfrm>
          <a:prstGeom prst="rect">
            <a:avLst/>
          </a:prstGeom>
          <a:solidFill>
            <a:srgbClr val="282C32">
              <a:alpha val="80000"/>
            </a:srgbClr>
          </a:solidFill>
          <a:ln/>
        </p:spPr>
        <p:txBody>
          <a:bodyPr/>
          <a:lstStyle/>
          <a:p>
            <a:endParaRPr lang="en-GB"/>
          </a:p>
        </p:txBody>
      </p:sp>
      <p:sp>
        <p:nvSpPr>
          <p:cNvPr id="6" name="Text 3"/>
          <p:cNvSpPr/>
          <p:nvPr/>
        </p:nvSpPr>
        <p:spPr>
          <a:xfrm>
            <a:off x="1760220" y="1178004"/>
            <a:ext cx="11109960" cy="1388745"/>
          </a:xfrm>
          <a:prstGeom prst="rect">
            <a:avLst/>
          </a:prstGeom>
          <a:noFill/>
          <a:ln/>
        </p:spPr>
        <p:txBody>
          <a:bodyPr wrap="square" rtlCol="0" anchor="t"/>
          <a:lstStyle/>
          <a:p>
            <a:pPr marL="0" indent="0">
              <a:lnSpc>
                <a:spcPts val="5468"/>
              </a:lnSpc>
              <a:buNone/>
            </a:pPr>
            <a:r>
              <a:rPr lang="en-US" sz="4374" b="1" dirty="0">
                <a:solidFill>
                  <a:srgbClr val="60A9FF"/>
                </a:solidFill>
                <a:latin typeface="Barlow" pitchFamily="34" charset="0"/>
                <a:ea typeface="Barlow" pitchFamily="34" charset="-122"/>
                <a:cs typeface="Barlow" pitchFamily="34" charset="-120"/>
              </a:rPr>
              <a:t>Implementation and Review of Schemes of Work</a:t>
            </a:r>
            <a:endParaRPr lang="en-US" sz="4374" dirty="0"/>
          </a:p>
        </p:txBody>
      </p:sp>
      <p:sp>
        <p:nvSpPr>
          <p:cNvPr id="7" name="Shape 4"/>
          <p:cNvSpPr/>
          <p:nvPr/>
        </p:nvSpPr>
        <p:spPr>
          <a:xfrm>
            <a:off x="7265313" y="2900005"/>
            <a:ext cx="99893" cy="4151471"/>
          </a:xfrm>
          <a:prstGeom prst="roundRect">
            <a:avLst>
              <a:gd name="adj" fmla="val 133462"/>
            </a:avLst>
          </a:prstGeom>
          <a:solidFill>
            <a:srgbClr val="282C32"/>
          </a:solidFill>
          <a:ln/>
        </p:spPr>
        <p:txBody>
          <a:bodyPr/>
          <a:lstStyle/>
          <a:p>
            <a:endParaRPr lang="en-GB"/>
          </a:p>
        </p:txBody>
      </p:sp>
      <p:sp>
        <p:nvSpPr>
          <p:cNvPr id="8" name="Shape 5"/>
          <p:cNvSpPr/>
          <p:nvPr/>
        </p:nvSpPr>
        <p:spPr>
          <a:xfrm>
            <a:off x="7565172" y="3273564"/>
            <a:ext cx="777597" cy="99893"/>
          </a:xfrm>
          <a:prstGeom prst="roundRect">
            <a:avLst>
              <a:gd name="adj" fmla="val 133462"/>
            </a:avLst>
          </a:prstGeom>
          <a:solidFill>
            <a:srgbClr val="282C32"/>
          </a:solidFill>
          <a:ln/>
        </p:spPr>
        <p:txBody>
          <a:bodyPr/>
          <a:lstStyle/>
          <a:p>
            <a:endParaRPr lang="en-GB"/>
          </a:p>
        </p:txBody>
      </p:sp>
      <p:sp>
        <p:nvSpPr>
          <p:cNvPr id="9" name="Shape 6"/>
          <p:cNvSpPr/>
          <p:nvPr/>
        </p:nvSpPr>
        <p:spPr>
          <a:xfrm>
            <a:off x="7065228" y="3073598"/>
            <a:ext cx="499943" cy="499943"/>
          </a:xfrm>
          <a:prstGeom prst="roundRect">
            <a:avLst>
              <a:gd name="adj" fmla="val 26667"/>
            </a:avLst>
          </a:prstGeom>
          <a:solidFill>
            <a:srgbClr val="282C32"/>
          </a:solidFill>
          <a:ln/>
        </p:spPr>
        <p:txBody>
          <a:bodyPr/>
          <a:lstStyle/>
          <a:p>
            <a:endParaRPr lang="en-GB"/>
          </a:p>
        </p:txBody>
      </p:sp>
      <p:sp>
        <p:nvSpPr>
          <p:cNvPr id="10" name="Text 7"/>
          <p:cNvSpPr/>
          <p:nvPr/>
        </p:nvSpPr>
        <p:spPr>
          <a:xfrm>
            <a:off x="7257990" y="3115270"/>
            <a:ext cx="114300" cy="416481"/>
          </a:xfrm>
          <a:prstGeom prst="rect">
            <a:avLst/>
          </a:prstGeom>
          <a:noFill/>
          <a:ln/>
        </p:spPr>
        <p:txBody>
          <a:bodyPr wrap="none" rtlCol="0" anchor="t"/>
          <a:lstStyle/>
          <a:p>
            <a:pPr marL="0" indent="0" algn="ctr">
              <a:lnSpc>
                <a:spcPts val="3281"/>
              </a:lnSpc>
              <a:buNone/>
            </a:pPr>
            <a:r>
              <a:rPr lang="en-US" sz="2624" b="1" dirty="0">
                <a:solidFill>
                  <a:srgbClr val="60A9FF"/>
                </a:solidFill>
                <a:latin typeface="Barlow" pitchFamily="34" charset="0"/>
                <a:ea typeface="Barlow" pitchFamily="34" charset="-122"/>
                <a:cs typeface="Barlow" pitchFamily="34" charset="-120"/>
              </a:rPr>
              <a:t>1</a:t>
            </a:r>
            <a:endParaRPr lang="en-US" sz="2624" dirty="0"/>
          </a:p>
        </p:txBody>
      </p:sp>
      <p:sp>
        <p:nvSpPr>
          <p:cNvPr id="11" name="Text 8"/>
          <p:cNvSpPr/>
          <p:nvPr/>
        </p:nvSpPr>
        <p:spPr>
          <a:xfrm>
            <a:off x="8537258" y="3122176"/>
            <a:ext cx="4332923" cy="694373"/>
          </a:xfrm>
          <a:prstGeom prst="rect">
            <a:avLst/>
          </a:prstGeom>
          <a:noFill/>
          <a:ln/>
        </p:spPr>
        <p:txBody>
          <a:bodyPr wrap="square" rtlCol="0" anchor="t"/>
          <a:lstStyle/>
          <a:p>
            <a:pPr marL="0" indent="0" algn="l">
              <a:lnSpc>
                <a:spcPts val="2734"/>
              </a:lnSpc>
              <a:buNone/>
            </a:pPr>
            <a:r>
              <a:rPr lang="en-US" sz="2187" b="1" dirty="0">
                <a:solidFill>
                  <a:srgbClr val="60A9FF"/>
                </a:solidFill>
                <a:latin typeface="Barlow" pitchFamily="34" charset="0"/>
                <a:ea typeface="Barlow" pitchFamily="34" charset="-122"/>
                <a:cs typeface="Barlow" pitchFamily="34" charset="-120"/>
              </a:rPr>
              <a:t>Engaging Students and Managing the Learning Process</a:t>
            </a:r>
            <a:endParaRPr lang="en-US" sz="2187" dirty="0"/>
          </a:p>
        </p:txBody>
      </p:sp>
      <p:sp>
        <p:nvSpPr>
          <p:cNvPr id="12" name="Text 9"/>
          <p:cNvSpPr/>
          <p:nvPr/>
        </p:nvSpPr>
        <p:spPr>
          <a:xfrm>
            <a:off x="8537258" y="3949779"/>
            <a:ext cx="4332923" cy="1421606"/>
          </a:xfrm>
          <a:prstGeom prst="rect">
            <a:avLst/>
          </a:prstGeom>
          <a:noFill/>
          <a:ln/>
        </p:spPr>
        <p:txBody>
          <a:bodyPr wrap="square" rtlCol="0" anchor="t"/>
          <a:lstStyle/>
          <a:p>
            <a:pPr marL="0" indent="0" algn="l">
              <a:lnSpc>
                <a:spcPts val="2799"/>
              </a:lnSpc>
              <a:buNone/>
            </a:pPr>
            <a:r>
              <a:rPr lang="en-US" sz="1750" dirty="0">
                <a:solidFill>
                  <a:srgbClr val="EEEFF5"/>
                </a:solidFill>
                <a:latin typeface="Montserrat" pitchFamily="34" charset="0"/>
                <a:ea typeface="Montserrat" pitchFamily="34" charset="-122"/>
                <a:cs typeface="Montserrat" pitchFamily="34" charset="-120"/>
              </a:rPr>
              <a:t>Employing effective instructional strategies and classroom management techniques to promote engagement and participation.</a:t>
            </a:r>
            <a:endParaRPr lang="en-US" sz="1750" dirty="0"/>
          </a:p>
        </p:txBody>
      </p:sp>
      <p:sp>
        <p:nvSpPr>
          <p:cNvPr id="13" name="Shape 10"/>
          <p:cNvSpPr/>
          <p:nvPr/>
        </p:nvSpPr>
        <p:spPr>
          <a:xfrm>
            <a:off x="6287631" y="4384417"/>
            <a:ext cx="777597" cy="99893"/>
          </a:xfrm>
          <a:prstGeom prst="roundRect">
            <a:avLst>
              <a:gd name="adj" fmla="val 133462"/>
            </a:avLst>
          </a:prstGeom>
          <a:solidFill>
            <a:srgbClr val="282C32"/>
          </a:solidFill>
          <a:ln/>
        </p:spPr>
        <p:txBody>
          <a:bodyPr/>
          <a:lstStyle/>
          <a:p>
            <a:endParaRPr lang="en-GB"/>
          </a:p>
        </p:txBody>
      </p:sp>
      <p:sp>
        <p:nvSpPr>
          <p:cNvPr id="14" name="Shape 11"/>
          <p:cNvSpPr/>
          <p:nvPr/>
        </p:nvSpPr>
        <p:spPr>
          <a:xfrm>
            <a:off x="7065228" y="4184452"/>
            <a:ext cx="499943" cy="499943"/>
          </a:xfrm>
          <a:prstGeom prst="roundRect">
            <a:avLst>
              <a:gd name="adj" fmla="val 26667"/>
            </a:avLst>
          </a:prstGeom>
          <a:solidFill>
            <a:srgbClr val="282C32"/>
          </a:solidFill>
          <a:ln/>
        </p:spPr>
        <p:txBody>
          <a:bodyPr/>
          <a:lstStyle/>
          <a:p>
            <a:endParaRPr lang="en-GB"/>
          </a:p>
        </p:txBody>
      </p:sp>
      <p:sp>
        <p:nvSpPr>
          <p:cNvPr id="15" name="Text 12"/>
          <p:cNvSpPr/>
          <p:nvPr/>
        </p:nvSpPr>
        <p:spPr>
          <a:xfrm>
            <a:off x="7223700" y="4226123"/>
            <a:ext cx="182880" cy="416481"/>
          </a:xfrm>
          <a:prstGeom prst="rect">
            <a:avLst/>
          </a:prstGeom>
          <a:noFill/>
          <a:ln/>
        </p:spPr>
        <p:txBody>
          <a:bodyPr wrap="none" rtlCol="0" anchor="t"/>
          <a:lstStyle/>
          <a:p>
            <a:pPr marL="0" indent="0" algn="ctr">
              <a:lnSpc>
                <a:spcPts val="3281"/>
              </a:lnSpc>
              <a:buNone/>
            </a:pPr>
            <a:r>
              <a:rPr lang="en-US" sz="2624" b="1" dirty="0">
                <a:solidFill>
                  <a:srgbClr val="60A9FF"/>
                </a:solidFill>
                <a:latin typeface="Barlow" pitchFamily="34" charset="0"/>
                <a:ea typeface="Barlow" pitchFamily="34" charset="-122"/>
                <a:cs typeface="Barlow" pitchFamily="34" charset="-120"/>
              </a:rPr>
              <a:t>2</a:t>
            </a:r>
            <a:endParaRPr lang="en-US" sz="2624" dirty="0"/>
          </a:p>
        </p:txBody>
      </p:sp>
      <p:sp>
        <p:nvSpPr>
          <p:cNvPr id="16" name="Text 13"/>
          <p:cNvSpPr/>
          <p:nvPr/>
        </p:nvSpPr>
        <p:spPr>
          <a:xfrm>
            <a:off x="1760220" y="4233029"/>
            <a:ext cx="4332923" cy="694373"/>
          </a:xfrm>
          <a:prstGeom prst="rect">
            <a:avLst/>
          </a:prstGeom>
          <a:noFill/>
          <a:ln/>
        </p:spPr>
        <p:txBody>
          <a:bodyPr wrap="square" rtlCol="0" anchor="t"/>
          <a:lstStyle/>
          <a:p>
            <a:pPr marL="0" indent="0" algn="r">
              <a:lnSpc>
                <a:spcPts val="2734"/>
              </a:lnSpc>
              <a:buNone/>
            </a:pPr>
            <a:r>
              <a:rPr lang="en-US" sz="2187" b="1" dirty="0">
                <a:solidFill>
                  <a:srgbClr val="60A9FF"/>
                </a:solidFill>
                <a:latin typeface="Barlow" pitchFamily="34" charset="0"/>
                <a:ea typeface="Barlow" pitchFamily="34" charset="-122"/>
                <a:cs typeface="Barlow" pitchFamily="34" charset="-120"/>
              </a:rPr>
              <a:t>Monitoring and Evaluating the Scheme's Effectiveness</a:t>
            </a:r>
            <a:endParaRPr lang="en-US" sz="2187" dirty="0"/>
          </a:p>
        </p:txBody>
      </p:sp>
      <p:sp>
        <p:nvSpPr>
          <p:cNvPr id="17" name="Text 14"/>
          <p:cNvSpPr/>
          <p:nvPr/>
        </p:nvSpPr>
        <p:spPr>
          <a:xfrm>
            <a:off x="1760220" y="5060633"/>
            <a:ext cx="4332923" cy="1421606"/>
          </a:xfrm>
          <a:prstGeom prst="rect">
            <a:avLst/>
          </a:prstGeom>
          <a:noFill/>
          <a:ln/>
        </p:spPr>
        <p:txBody>
          <a:bodyPr wrap="square" rtlCol="0" anchor="t"/>
          <a:lstStyle/>
          <a:p>
            <a:pPr marL="0" indent="0" algn="r">
              <a:lnSpc>
                <a:spcPts val="2799"/>
              </a:lnSpc>
              <a:buNone/>
            </a:pPr>
            <a:r>
              <a:rPr lang="en-US" sz="1750" dirty="0">
                <a:solidFill>
                  <a:srgbClr val="EEEFF5"/>
                </a:solidFill>
                <a:latin typeface="Montserrat" pitchFamily="34" charset="0"/>
                <a:ea typeface="Montserrat" pitchFamily="34" charset="-122"/>
                <a:cs typeface="Montserrat" pitchFamily="34" charset="-120"/>
              </a:rPr>
              <a:t>Regularly assessing and reviewing the scheme of work to identify areas of improvement and ensure its effectiveness.</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282C32"/>
          </a:solidFill>
          <a:ln/>
        </p:spPr>
        <p:txBody>
          <a:bodyPr/>
          <a:lstStyle/>
          <a:p>
            <a:endParaRPr lang="en-GB"/>
          </a:p>
        </p:txBody>
      </p:sp>
      <p:sp>
        <p:nvSpPr>
          <p:cNvPr id="3" name="Shape 1"/>
          <p:cNvSpPr/>
          <p:nvPr/>
        </p:nvSpPr>
        <p:spPr>
          <a:xfrm>
            <a:off x="0" y="0"/>
            <a:ext cx="14630400" cy="8229600"/>
          </a:xfrm>
          <a:prstGeom prst="rect">
            <a:avLst/>
          </a:prstGeom>
          <a:solidFill>
            <a:srgbClr val="282C32"/>
          </a:solidFill>
          <a:ln/>
        </p:spPr>
        <p:txBody>
          <a:bodyPr/>
          <a:lstStyle/>
          <a:p>
            <a:endParaRPr lang="en-GB"/>
          </a:p>
        </p:txBody>
      </p:sp>
      <p:pic>
        <p:nvPicPr>
          <p:cNvPr id="4"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5" name="Text 2"/>
          <p:cNvSpPr/>
          <p:nvPr/>
        </p:nvSpPr>
        <p:spPr>
          <a:xfrm>
            <a:off x="4490799" y="2254210"/>
            <a:ext cx="4443889" cy="694373"/>
          </a:xfrm>
          <a:prstGeom prst="rect">
            <a:avLst/>
          </a:prstGeom>
          <a:noFill/>
          <a:ln/>
        </p:spPr>
        <p:txBody>
          <a:bodyPr wrap="none" rtlCol="0" anchor="t"/>
          <a:lstStyle/>
          <a:p>
            <a:pPr marL="0" indent="0">
              <a:lnSpc>
                <a:spcPts val="5468"/>
              </a:lnSpc>
              <a:buNone/>
            </a:pPr>
            <a:r>
              <a:rPr lang="en-US" sz="4374" b="1" dirty="0">
                <a:solidFill>
                  <a:srgbClr val="60A9FF"/>
                </a:solidFill>
                <a:latin typeface="Barlow" pitchFamily="34" charset="0"/>
                <a:ea typeface="Barlow" pitchFamily="34" charset="-122"/>
                <a:cs typeface="Barlow" pitchFamily="34" charset="-120"/>
              </a:rPr>
              <a:t>Conclusion</a:t>
            </a:r>
            <a:endParaRPr lang="en-US" sz="4374" dirty="0"/>
          </a:p>
        </p:txBody>
      </p:sp>
      <p:sp>
        <p:nvSpPr>
          <p:cNvPr id="6" name="Shape 3"/>
          <p:cNvSpPr/>
          <p:nvPr/>
        </p:nvSpPr>
        <p:spPr>
          <a:xfrm>
            <a:off x="4490799" y="3281839"/>
            <a:ext cx="4542115" cy="2693551"/>
          </a:xfrm>
          <a:prstGeom prst="roundRect">
            <a:avLst>
              <a:gd name="adj" fmla="val 4950"/>
            </a:avLst>
          </a:prstGeom>
          <a:solidFill>
            <a:srgbClr val="282C32"/>
          </a:solidFill>
          <a:ln/>
        </p:spPr>
        <p:txBody>
          <a:bodyPr/>
          <a:lstStyle/>
          <a:p>
            <a:endParaRPr lang="en-GB"/>
          </a:p>
        </p:txBody>
      </p:sp>
      <p:sp>
        <p:nvSpPr>
          <p:cNvPr id="7" name="Text 4"/>
          <p:cNvSpPr/>
          <p:nvPr/>
        </p:nvSpPr>
        <p:spPr>
          <a:xfrm>
            <a:off x="4712970" y="3504009"/>
            <a:ext cx="4097774" cy="694373"/>
          </a:xfrm>
          <a:prstGeom prst="rect">
            <a:avLst/>
          </a:prstGeom>
          <a:noFill/>
          <a:ln/>
        </p:spPr>
        <p:txBody>
          <a:bodyPr wrap="square" rtlCol="0" anchor="t"/>
          <a:lstStyle/>
          <a:p>
            <a:pPr marL="0" indent="0">
              <a:lnSpc>
                <a:spcPts val="2734"/>
              </a:lnSpc>
              <a:buNone/>
            </a:pPr>
            <a:r>
              <a:rPr lang="en-US" sz="2187" b="1" dirty="0">
                <a:solidFill>
                  <a:srgbClr val="60A9FF"/>
                </a:solidFill>
                <a:latin typeface="Barlow" pitchFamily="34" charset="0"/>
                <a:ea typeface="Barlow" pitchFamily="34" charset="-122"/>
                <a:cs typeface="Barlow" pitchFamily="34" charset="-120"/>
              </a:rPr>
              <a:t>Benefits of Well-Designed Schemes of Work</a:t>
            </a:r>
            <a:endParaRPr lang="en-US" sz="2187" dirty="0"/>
          </a:p>
        </p:txBody>
      </p:sp>
      <p:sp>
        <p:nvSpPr>
          <p:cNvPr id="8" name="Text 5"/>
          <p:cNvSpPr/>
          <p:nvPr/>
        </p:nvSpPr>
        <p:spPr>
          <a:xfrm>
            <a:off x="4712970" y="4331613"/>
            <a:ext cx="4097774" cy="1421606"/>
          </a:xfrm>
          <a:prstGeom prst="rect">
            <a:avLst/>
          </a:prstGeom>
          <a:noFill/>
          <a:ln/>
        </p:spPr>
        <p:txBody>
          <a:bodyPr wrap="square" rtlCol="0" anchor="t"/>
          <a:lstStyle/>
          <a:p>
            <a:pPr marL="0" indent="0">
              <a:lnSpc>
                <a:spcPts val="2799"/>
              </a:lnSpc>
              <a:buNone/>
            </a:pPr>
            <a:r>
              <a:rPr lang="en-US" sz="1750" dirty="0">
                <a:solidFill>
                  <a:srgbClr val="EEEFF5"/>
                </a:solidFill>
                <a:latin typeface="Montserrat" pitchFamily="34" charset="0"/>
                <a:ea typeface="Montserrat" pitchFamily="34" charset="-122"/>
                <a:cs typeface="Montserrat" pitchFamily="34" charset="-120"/>
              </a:rPr>
              <a:t>Enhanced student learning outcomes, improved teacher planning and organization, and increased student engagement.</a:t>
            </a:r>
            <a:endParaRPr lang="en-US" sz="1750" dirty="0"/>
          </a:p>
        </p:txBody>
      </p:sp>
      <p:sp>
        <p:nvSpPr>
          <p:cNvPr id="9" name="Shape 6"/>
          <p:cNvSpPr/>
          <p:nvPr/>
        </p:nvSpPr>
        <p:spPr>
          <a:xfrm>
            <a:off x="9255085" y="3281839"/>
            <a:ext cx="4542115" cy="2693551"/>
          </a:xfrm>
          <a:prstGeom prst="roundRect">
            <a:avLst>
              <a:gd name="adj" fmla="val 4950"/>
            </a:avLst>
          </a:prstGeom>
          <a:solidFill>
            <a:srgbClr val="282C32"/>
          </a:solidFill>
          <a:ln/>
        </p:spPr>
        <p:txBody>
          <a:bodyPr/>
          <a:lstStyle/>
          <a:p>
            <a:endParaRPr lang="en-GB"/>
          </a:p>
        </p:txBody>
      </p:sp>
      <p:sp>
        <p:nvSpPr>
          <p:cNvPr id="10" name="Text 7"/>
          <p:cNvSpPr/>
          <p:nvPr/>
        </p:nvSpPr>
        <p:spPr>
          <a:xfrm>
            <a:off x="9477256" y="3504009"/>
            <a:ext cx="4097774" cy="694373"/>
          </a:xfrm>
          <a:prstGeom prst="rect">
            <a:avLst/>
          </a:prstGeom>
          <a:noFill/>
          <a:ln/>
        </p:spPr>
        <p:txBody>
          <a:bodyPr wrap="square" rtlCol="0" anchor="t"/>
          <a:lstStyle/>
          <a:p>
            <a:pPr marL="0" indent="0">
              <a:lnSpc>
                <a:spcPts val="2734"/>
              </a:lnSpc>
              <a:buNone/>
            </a:pPr>
            <a:r>
              <a:rPr lang="en-US" sz="2187" b="1" dirty="0">
                <a:solidFill>
                  <a:srgbClr val="60A9FF"/>
                </a:solidFill>
                <a:latin typeface="Barlow" pitchFamily="34" charset="0"/>
                <a:ea typeface="Barlow" pitchFamily="34" charset="-122"/>
                <a:cs typeface="Barlow" pitchFamily="34" charset="-120"/>
              </a:rPr>
              <a:t>Future Considerations for Designing Schemes of Work</a:t>
            </a:r>
            <a:endParaRPr lang="en-US" sz="2187" dirty="0"/>
          </a:p>
        </p:txBody>
      </p:sp>
      <p:sp>
        <p:nvSpPr>
          <p:cNvPr id="11" name="Text 8"/>
          <p:cNvSpPr/>
          <p:nvPr/>
        </p:nvSpPr>
        <p:spPr>
          <a:xfrm>
            <a:off x="9477256" y="4331613"/>
            <a:ext cx="4097774" cy="1421606"/>
          </a:xfrm>
          <a:prstGeom prst="rect">
            <a:avLst/>
          </a:prstGeom>
          <a:noFill/>
          <a:ln/>
        </p:spPr>
        <p:txBody>
          <a:bodyPr wrap="square" rtlCol="0" anchor="t"/>
          <a:lstStyle/>
          <a:p>
            <a:pPr marL="0" indent="0">
              <a:lnSpc>
                <a:spcPts val="2799"/>
              </a:lnSpc>
              <a:buNone/>
            </a:pPr>
            <a:r>
              <a:rPr lang="en-US" sz="1750" dirty="0">
                <a:solidFill>
                  <a:srgbClr val="EEEFF5"/>
                </a:solidFill>
                <a:latin typeface="Montserrat" pitchFamily="34" charset="0"/>
                <a:ea typeface="Montserrat" pitchFamily="34" charset="-122"/>
                <a:cs typeface="Montserrat" pitchFamily="34" charset="-120"/>
              </a:rPr>
              <a:t>Integration of technology, inclusion of diverse perspectives, and alignment with evolving educational standards.</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630</Words>
  <Application>Microsoft Macintosh PowerPoint</Application>
  <PresentationFormat>Custom</PresentationFormat>
  <Paragraphs>64</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Barlow</vt:lpstr>
      <vt:lpstr>Calibri</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Daniel Phillips</cp:lastModifiedBy>
  <cp:revision>1</cp:revision>
  <dcterms:created xsi:type="dcterms:W3CDTF">2023-12-29T17:24:52Z</dcterms:created>
  <dcterms:modified xsi:type="dcterms:W3CDTF">2023-12-29T17:25:14Z</dcterms:modified>
</cp:coreProperties>
</file>